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0" r:id="rId6"/>
    <p:sldMasterId id="2147483697" r:id="rId7"/>
  </p:sldMasterIdLst>
  <p:notesMasterIdLst>
    <p:notesMasterId r:id="rId55"/>
  </p:notesMasterIdLst>
  <p:sldIdLst>
    <p:sldId id="316" r:id="rId8"/>
    <p:sldId id="553" r:id="rId9"/>
    <p:sldId id="586" r:id="rId10"/>
    <p:sldId id="567" r:id="rId11"/>
    <p:sldId id="568" r:id="rId12"/>
    <p:sldId id="569" r:id="rId13"/>
    <p:sldId id="570" r:id="rId14"/>
    <p:sldId id="580" r:id="rId15"/>
    <p:sldId id="581" r:id="rId16"/>
    <p:sldId id="582" r:id="rId17"/>
    <p:sldId id="583" r:id="rId18"/>
    <p:sldId id="584" r:id="rId19"/>
    <p:sldId id="585" r:id="rId20"/>
    <p:sldId id="492" r:id="rId21"/>
    <p:sldId id="563" r:id="rId22"/>
    <p:sldId id="556" r:id="rId23"/>
    <p:sldId id="655" r:id="rId24"/>
    <p:sldId id="656" r:id="rId25"/>
    <p:sldId id="664" r:id="rId26"/>
    <p:sldId id="624" r:id="rId27"/>
    <p:sldId id="625" r:id="rId28"/>
    <p:sldId id="626" r:id="rId29"/>
    <p:sldId id="627" r:id="rId30"/>
    <p:sldId id="628" r:id="rId31"/>
    <p:sldId id="653" r:id="rId32"/>
    <p:sldId id="665" r:id="rId33"/>
    <p:sldId id="629" r:id="rId34"/>
    <p:sldId id="630" r:id="rId35"/>
    <p:sldId id="631" r:id="rId36"/>
    <p:sldId id="632" r:id="rId37"/>
    <p:sldId id="635" r:id="rId38"/>
    <p:sldId id="636" r:id="rId39"/>
    <p:sldId id="637" r:id="rId40"/>
    <p:sldId id="638" r:id="rId41"/>
    <p:sldId id="639" r:id="rId42"/>
    <p:sldId id="640" r:id="rId43"/>
    <p:sldId id="643" r:id="rId44"/>
    <p:sldId id="644" r:id="rId45"/>
    <p:sldId id="645" r:id="rId46"/>
    <p:sldId id="646" r:id="rId47"/>
    <p:sldId id="647" r:id="rId48"/>
    <p:sldId id="648" r:id="rId49"/>
    <p:sldId id="649" r:id="rId50"/>
    <p:sldId id="650" r:id="rId51"/>
    <p:sldId id="651" r:id="rId52"/>
    <p:sldId id="652" r:id="rId53"/>
    <p:sldId id="265"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imon BRUNEAU" initials="SB" lastIdx="1" clrIdx="0">
    <p:extLst>
      <p:ext uri="{19B8F6BF-5375-455C-9EA6-DF929625EA0E}">
        <p15:presenceInfo xmlns:p15="http://schemas.microsoft.com/office/powerpoint/2012/main" userId="S-1-5-21-3335480622-1006017519-3548946109-12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20"/>
    <a:srgbClr val="0B5E92"/>
    <a:srgbClr val="F2ECE1"/>
    <a:srgbClr val="9E352B"/>
    <a:srgbClr val="613D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0541" autoAdjust="0"/>
  </p:normalViewPr>
  <p:slideViewPr>
    <p:cSldViewPr snapToGrid="0">
      <p:cViewPr varScale="1">
        <p:scale>
          <a:sx n="86" d="100"/>
          <a:sy n="86" d="100"/>
        </p:scale>
        <p:origin x="150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slide" Target="slides/slide40.xml"/><Relationship Id="rId50" Type="http://schemas.openxmlformats.org/officeDocument/2006/relationships/slide" Target="slides/slide43.xml"/><Relationship Id="rId55"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41" Type="http://schemas.openxmlformats.org/officeDocument/2006/relationships/slide" Target="slides/slide34.xml"/><Relationship Id="rId54" Type="http://schemas.openxmlformats.org/officeDocument/2006/relationships/slide" Target="slides/slide47.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openxmlformats.org/officeDocument/2006/relationships/slide" Target="slides/slide46.xml"/><Relationship Id="rId58"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3AE3600-2773-4363-ABE6-CD0708ADC18E}" type="datetimeFigureOut">
              <a:rPr lang="fr-FR" smtClean="0"/>
              <a:t>11/05/2023</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7703E7-28F1-4162-9486-2978B2AEFFE1}" type="slidenum">
              <a:rPr lang="fr-FR" smtClean="0"/>
              <a:t>‹N°›</a:t>
            </a:fld>
            <a:endParaRPr lang="fr-FR"/>
          </a:p>
        </p:txBody>
      </p:sp>
    </p:spTree>
    <p:extLst>
      <p:ext uri="{BB962C8B-B14F-4D97-AF65-F5344CB8AC3E}">
        <p14:creationId xmlns:p14="http://schemas.microsoft.com/office/powerpoint/2010/main" val="27878366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who.int/fr/news-room/fact-sheets/detail/obesity-and-overweigh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s://www.who.int/fr/news-room/fact-sheets/detail/obesity-and-overweight"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a:t>Aline impairs démarre</a:t>
            </a:r>
          </a:p>
          <a:p>
            <a:pPr eaLnBrk="1" hangingPunct="1">
              <a:spcBef>
                <a:spcPct val="0"/>
              </a:spcBef>
            </a:pPr>
            <a:r>
              <a:rPr lang="fr-FR" altLang="fr-FR" dirty="0"/>
              <a:t>Lucie pairs</a:t>
            </a:r>
          </a:p>
          <a:p>
            <a:pPr eaLnBrk="1" hangingPunct="1">
              <a:spcBef>
                <a:spcPct val="0"/>
              </a:spcBef>
            </a:pPr>
            <a:endParaRPr lang="fr-FR" altLang="fr-FR" dirty="0"/>
          </a:p>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2</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18616206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a:t>La pandémie de Covid 19 a plongé des milliards d’individus dans une grande précarité économique. Et les prix des aliments à l’échelle internationale sont exceptionnellement élevés depuis deux 2 ans.</a:t>
            </a:r>
          </a:p>
          <a:p>
            <a:r>
              <a:rPr lang="fr-FR" dirty="0"/>
              <a:t>Dossier du CCFD sur le site</a:t>
            </a: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11</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41089690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12</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266634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dirty="0"/>
              <a:t>3/ aucune initiative coordonnée</a:t>
            </a: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13</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10231124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Après une forte hausse en 2020, la prévalence mondiale de l’insécurité alimentaire modérée ou grave est restée globalement inchangée en 2021, mais l’insécurité alimentaire grave a augmenté.</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D’après les projections, près de 670 millions de personnes souffriront encore de la faim en 2030 – 8 pour cent de la population mondiale, soit la même proportion qu’en 2015.</a:t>
            </a:r>
            <a:br>
              <a:rPr lang="fr-FR" sz="1200" kern="1200" dirty="0">
                <a:solidFill>
                  <a:schemeClr val="tx1"/>
                </a:solidFill>
                <a:effectLst/>
                <a:latin typeface="+mn-lt"/>
                <a:ea typeface="+mn-ea"/>
                <a:cs typeface="+mn-cs"/>
              </a:rPr>
            </a:br>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81879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sz="1200" kern="1200" dirty="0">
                <a:solidFill>
                  <a:schemeClr val="tx1"/>
                </a:solidFill>
                <a:effectLst/>
                <a:latin typeface="+mn-lt"/>
                <a:ea typeface="+mn-ea"/>
                <a:cs typeface="+mn-cs"/>
              </a:rPr>
              <a:t>Après une aggravation entre 2019 et 2020 en Afrique, en Asie et en Amérique latine et aux Caraïbes,  la faim a continué d’augmenter en 2021, mais à un rythme plus lent. En 2021, la faim a touché 278 millions de personnes en Afrique, 425 millions en Asie et 56,5 millions en Amérique latine et dans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les Caraïbes.</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Au niveau géographique, en valeur absolue, c’est en Asie que le nombre de personnes souffrant de la faim est le plus élevé. Mais l’Afrique est le continent comptant le</a:t>
            </a:r>
            <a:br>
              <a:rPr lang="fr-FR" dirty="0"/>
            </a:br>
            <a:r>
              <a:rPr lang="fr-FR" sz="1200" kern="1200" dirty="0">
                <a:solidFill>
                  <a:schemeClr val="tx1"/>
                </a:solidFill>
                <a:effectLst/>
                <a:latin typeface="+mn-lt"/>
                <a:ea typeface="+mn-ea"/>
                <a:cs typeface="+mn-cs"/>
              </a:rPr>
              <a:t>plus grand nombre de victimes de la faim, par rapport à sa population</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995732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lvl="0" fontAlgn="base"/>
            <a:r>
              <a:rPr lang="fr-FR" sz="1200" kern="1200" dirty="0">
                <a:solidFill>
                  <a:schemeClr val="tx1"/>
                </a:solidFill>
                <a:effectLst/>
                <a:latin typeface="+mn-lt"/>
                <a:ea typeface="+mn-ea"/>
                <a:cs typeface="+mn-cs"/>
              </a:rPr>
              <a:t>Dérèglement climatique : évènement climatique extrême principale cause de perte agricole mondiale</a:t>
            </a:r>
          </a:p>
          <a:p>
            <a:pPr lvl="0" fontAlgn="base"/>
            <a:r>
              <a:rPr lang="fr-FR" sz="1200" kern="1200" dirty="0">
                <a:solidFill>
                  <a:schemeClr val="tx1"/>
                </a:solidFill>
                <a:effectLst/>
                <a:latin typeface="+mn-lt"/>
                <a:ea typeface="+mn-ea"/>
                <a:cs typeface="+mn-cs"/>
              </a:rPr>
              <a:t>Guerres et conflits : pas ‘agriculture sans stabilité or multiplication des conflits </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26555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440912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fontAlgn="base"/>
            <a:r>
              <a:rPr lang="fr-FR" sz="1200" kern="1200" dirty="0">
                <a:solidFill>
                  <a:schemeClr val="tx1"/>
                </a:solidFill>
                <a:effectLst/>
                <a:latin typeface="+mn-lt"/>
                <a:ea typeface="+mn-ea"/>
                <a:cs typeface="+mn-cs"/>
              </a:rPr>
              <a:t>Face à cette situation Communauté internationale promeut un modèle agroindustriel. </a:t>
            </a:r>
          </a:p>
          <a:p>
            <a:pPr fontAlgn="base"/>
            <a:r>
              <a:rPr lang="fr-FR" sz="1200" kern="1200" dirty="0">
                <a:solidFill>
                  <a:schemeClr val="tx1"/>
                </a:solidFill>
                <a:effectLst/>
                <a:latin typeface="+mn-lt"/>
                <a:ea typeface="+mn-ea"/>
                <a:cs typeface="+mn-cs"/>
              </a:rPr>
              <a:t> </a:t>
            </a:r>
          </a:p>
          <a:p>
            <a:pPr fontAlgn="base"/>
            <a:r>
              <a:rPr lang="fr-FR" sz="1200" i="1" kern="1200" dirty="0">
                <a:solidFill>
                  <a:schemeClr val="tx1"/>
                </a:solidFill>
                <a:effectLst/>
                <a:latin typeface="+mn-lt"/>
                <a:ea typeface="+mn-ea"/>
                <a:cs typeface="+mn-cs"/>
              </a:rPr>
              <a:t>Le modèle agro-industriel mondialisé… :</a:t>
            </a:r>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Agro-industrie : définition </a:t>
            </a:r>
          </a:p>
          <a:p>
            <a:r>
              <a:rPr lang="fr-FR" sz="1200" kern="1200" dirty="0">
                <a:solidFill>
                  <a:schemeClr val="tx1"/>
                </a:solidFill>
                <a:effectLst/>
                <a:latin typeface="+mn-lt"/>
                <a:ea typeface="+mn-ea"/>
                <a:cs typeface="+mn-cs"/>
              </a:rPr>
              <a:t>Une agriculture à grande échelle, très fortement mécanisée et intensive, gourmande en capital et en intrants et tournée vers l’exportation.</a:t>
            </a:r>
          </a:p>
          <a:p>
            <a:pPr fontAlgn="base"/>
            <a:r>
              <a:rPr lang="fr-FR" sz="1200" kern="1200" dirty="0">
                <a:solidFill>
                  <a:schemeClr val="tx1"/>
                </a:solidFill>
                <a:effectLst/>
                <a:latin typeface="+mn-lt"/>
                <a:ea typeface="+mn-ea"/>
                <a:cs typeface="+mn-cs"/>
              </a:rPr>
              <a:t> </a:t>
            </a:r>
          </a:p>
          <a:p>
            <a:pPr fontAlgn="base"/>
            <a:r>
              <a:rPr lang="fr-FR" sz="1200" i="1" kern="1200" dirty="0">
                <a:solidFill>
                  <a:schemeClr val="tx1"/>
                </a:solidFill>
                <a:effectLst/>
                <a:latin typeface="+mn-lt"/>
                <a:ea typeface="+mn-ea"/>
                <a:cs typeface="+mn-cs"/>
              </a:rPr>
              <a:t>…Totalement contreproductif pour lutter contre la faim :</a:t>
            </a:r>
            <a:endParaRPr lang="fr-FR" sz="1200" kern="1200" dirty="0">
              <a:solidFill>
                <a:schemeClr val="tx1"/>
              </a:solidFill>
              <a:effectLst/>
              <a:latin typeface="+mn-lt"/>
              <a:ea typeface="+mn-ea"/>
              <a:cs typeface="+mn-cs"/>
            </a:endParaRPr>
          </a:p>
          <a:p>
            <a:pPr fontAlgn="base"/>
            <a:r>
              <a:rPr lang="fr-FR" sz="1200" kern="1200" dirty="0">
                <a:solidFill>
                  <a:schemeClr val="tx1"/>
                </a:solidFill>
                <a:effectLst/>
                <a:latin typeface="+mn-lt"/>
                <a:ea typeface="+mn-ea"/>
                <a:cs typeface="+mn-cs"/>
              </a:rPr>
              <a:t>Nous produisons suffisamment pour nourrir correctement 9,5 milliards d’individus, pourtant plus de 2 milliards de personnes l’an dernier n’avaient pas les moyens financiers de s’acheter des aliments sains principalement :</a:t>
            </a:r>
          </a:p>
          <a:p>
            <a:pPr lvl="0" fontAlgn="base"/>
            <a:r>
              <a:rPr lang="fr-FR" sz="1200" kern="1200" dirty="0">
                <a:solidFill>
                  <a:schemeClr val="tx1"/>
                </a:solidFill>
                <a:effectLst/>
                <a:latin typeface="+mn-lt"/>
                <a:ea typeface="+mn-ea"/>
                <a:cs typeface="+mn-cs"/>
              </a:rPr>
              <a:t>Des agriculteurs ou des travailleurs agricoles ou alimentaires (+de 50% des personnes en insécurité alimentaire). </a:t>
            </a:r>
          </a:p>
          <a:p>
            <a:pPr lvl="0" fontAlgn="base"/>
            <a:r>
              <a:rPr lang="fr-FR" sz="1200" kern="1200" dirty="0">
                <a:solidFill>
                  <a:schemeClr val="tx1"/>
                </a:solidFill>
                <a:effectLst/>
                <a:latin typeface="+mn-lt"/>
                <a:ea typeface="+mn-ea"/>
                <a:cs typeface="+mn-cs"/>
              </a:rPr>
              <a:t>Et surtout des femmes </a:t>
            </a:r>
          </a:p>
          <a:p>
            <a:pPr fontAlgn="base"/>
            <a:r>
              <a:rPr lang="fr-FR" sz="1200" kern="1200" dirty="0">
                <a:solidFill>
                  <a:schemeClr val="tx1"/>
                </a:solidFill>
                <a:effectLst/>
                <a:latin typeface="+mn-lt"/>
                <a:ea typeface="+mn-ea"/>
                <a:cs typeface="+mn-cs"/>
              </a:rPr>
              <a:t> </a:t>
            </a:r>
          </a:p>
          <a:p>
            <a:pPr fontAlgn="base"/>
            <a:r>
              <a:rPr lang="fr-FR" sz="1200" kern="1200" dirty="0">
                <a:solidFill>
                  <a:schemeClr val="tx1"/>
                </a:solidFill>
                <a:effectLst/>
                <a:latin typeface="+mn-lt"/>
                <a:ea typeface="+mn-ea"/>
                <a:cs typeface="+mn-cs"/>
              </a:rPr>
              <a:t>L’insécurité alimentaire n’est donc pas un problème de production</a:t>
            </a:r>
          </a:p>
          <a:p>
            <a:pPr fontAlgn="base"/>
            <a:r>
              <a:rPr lang="fr-FR" sz="1200" i="1" kern="1200" dirty="0">
                <a:solidFill>
                  <a:schemeClr val="tx1"/>
                </a:solidFill>
                <a:effectLst/>
                <a:latin typeface="+mn-lt"/>
                <a:ea typeface="+mn-ea"/>
                <a:cs typeface="+mn-cs"/>
              </a:rPr>
              <a:t> </a:t>
            </a:r>
            <a:endParaRPr lang="fr-FR" sz="1200" kern="1200" dirty="0">
              <a:solidFill>
                <a:schemeClr val="tx1"/>
              </a:solidFill>
              <a:effectLst/>
              <a:latin typeface="+mn-lt"/>
              <a:ea typeface="+mn-ea"/>
              <a:cs typeface="+mn-cs"/>
            </a:endParaRPr>
          </a:p>
          <a:p>
            <a:pPr fontAlgn="base"/>
            <a:r>
              <a:rPr lang="fr-FR" sz="1200" i="1" kern="1200" dirty="0">
                <a:solidFill>
                  <a:schemeClr val="tx1"/>
                </a:solidFill>
                <a:effectLst/>
                <a:latin typeface="+mn-lt"/>
                <a:ea typeface="+mn-ea"/>
                <a:cs typeface="+mn-cs"/>
              </a:rPr>
              <a:t>…Et qui participe aux 3 principales causes citées ci-dessus :</a:t>
            </a:r>
            <a:endParaRPr lang="fr-FR" sz="1200" kern="1200" dirty="0">
              <a:solidFill>
                <a:schemeClr val="tx1"/>
              </a:solidFill>
              <a:effectLst/>
              <a:latin typeface="+mn-lt"/>
              <a:ea typeface="+mn-ea"/>
              <a:cs typeface="+mn-cs"/>
            </a:endParaRPr>
          </a:p>
          <a:p>
            <a:pPr lvl="0" fontAlgn="base"/>
            <a:r>
              <a:rPr lang="fr-FR" sz="1200" kern="1200" dirty="0">
                <a:solidFill>
                  <a:schemeClr val="tx1"/>
                </a:solidFill>
                <a:effectLst/>
                <a:latin typeface="+mn-lt"/>
                <a:ea typeface="+mn-ea"/>
                <a:cs typeface="+mn-cs"/>
              </a:rPr>
              <a:t>Modèle agroindustriel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Agriculture/élevage intensifs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Intrants/pesticides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Destruction biodiversité + émission de GES (1/3 des émissions mondiales)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réchauffement climatique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catastrophes naturelles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destruction de récoltes</a:t>
            </a:r>
          </a:p>
          <a:p>
            <a:pPr lvl="0" fontAlgn="base"/>
            <a:r>
              <a:rPr lang="fr-FR" sz="1200" kern="1200" dirty="0">
                <a:solidFill>
                  <a:schemeClr val="tx1"/>
                </a:solidFill>
                <a:effectLst/>
                <a:latin typeface="+mn-lt"/>
                <a:ea typeface="+mn-ea"/>
                <a:cs typeface="+mn-cs"/>
              </a:rPr>
              <a:t>Modèle agroindustriel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Accaparement des terres pour exploiter de grandes surfaces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exode rural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paupérisation des populations paysannes vs. Enrichissement de quelques-uns</a:t>
            </a:r>
          </a:p>
          <a:p>
            <a:pPr lvl="0" fontAlgn="base"/>
            <a:r>
              <a:rPr lang="fr-FR" sz="1200" kern="1200" dirty="0">
                <a:solidFill>
                  <a:schemeClr val="tx1"/>
                </a:solidFill>
                <a:effectLst/>
                <a:latin typeface="+mn-lt"/>
                <a:ea typeface="+mn-ea"/>
                <a:cs typeface="+mn-cs"/>
              </a:rPr>
              <a:t>Modèle agroindustriel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Spécialisation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Economie d’exportation/ Dépendance aux marchés internationaux </a:t>
            </a:r>
            <a:r>
              <a:rPr lang="fr-FR" sz="1200" kern="1200" dirty="0">
                <a:solidFill>
                  <a:schemeClr val="tx1"/>
                </a:solidFill>
                <a:effectLst/>
                <a:latin typeface="+mn-lt"/>
                <a:ea typeface="+mn-ea"/>
                <a:cs typeface="+mn-cs"/>
                <a:sym typeface="Wingdings" panose="05000000000000000000" pitchFamily="2" charset="2"/>
              </a:rPr>
              <a:t></a:t>
            </a:r>
            <a:r>
              <a:rPr lang="fr-FR" sz="1200" kern="1200" dirty="0">
                <a:solidFill>
                  <a:schemeClr val="tx1"/>
                </a:solidFill>
                <a:effectLst/>
                <a:latin typeface="+mn-lt"/>
                <a:ea typeface="+mn-ea"/>
                <a:cs typeface="+mn-cs"/>
              </a:rPr>
              <a:t> Grande vulnérabilité en cas de conflits (mais pas que) </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72888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Une crise alimentaire désigne le fait que la situation alimentaire d’un pays, une région ou un continent s’aggrave de façon spectaculaire sur une courte période. Une crise alimentaire est déclarée dans un pays connaissant une dégradation subite de sa situation alimentaire si 1 des 3 critères suivants est respecté : </a:t>
            </a:r>
          </a:p>
          <a:p>
            <a:r>
              <a:rPr lang="fr-FR" dirty="0"/>
              <a:t>Au moins 20% de la population du pays est en insécurité alimentaire</a:t>
            </a:r>
          </a:p>
          <a:p>
            <a:r>
              <a:rPr lang="fr-FR" dirty="0"/>
              <a:t>Au moins 1 million de personnes dans le pays sont en insécurité alimentaire</a:t>
            </a:r>
          </a:p>
          <a:p>
            <a:r>
              <a:rPr lang="fr-FR" dirty="0"/>
              <a:t>Une zone entière du pays est en insécurité alimentaire </a:t>
            </a:r>
          </a:p>
          <a:p>
            <a:endParaRPr lang="fr-FR" dirty="0"/>
          </a:p>
          <a:p>
            <a:r>
              <a:rPr lang="fr-FR" dirty="0"/>
              <a:t>La famine est un état de pénurie alimentaire grave s’étendant sur une longue durée et qui conduit, si non solutionnée, à la mort des populations concernées. C’est un terme principalement politique qui est bien souvent utilisé par les Nations Unies ou les ONG humanitaires pour alerter l’opinion sur une situation particulièrement grave au niveau local. </a:t>
            </a:r>
          </a:p>
          <a:p>
            <a:endParaRPr lang="fr-FR" dirty="0"/>
          </a:p>
          <a:p>
            <a:endParaRPr lang="fr-FR" dirty="0"/>
          </a:p>
          <a:p>
            <a:r>
              <a:rPr lang="fr-FR" dirty="0"/>
              <a:t>Une personne est en situation d’insécurité alimentaire lorsqu’elle n’a pas un accès régulier à suffisamment d’aliments sains et nutritifs pour une croissance et un développement normaux et une vie active et saine. Cela peut être dû à l’indisponibilité de nourriture et/ou au manque de ressources pour se procurer de la nourriture. L’insécurité alimentaire peut être ressentie à différents niveaux de gravité (légère, modérée, grave).  </a:t>
            </a:r>
            <a:r>
              <a:rPr lang="fr-FR" b="1" dirty="0"/>
              <a:t>En 2020, 2,4 milliards d’individus souffraient d’insécurité alimentaire selon la FAO, un chiffre en hausse pour la sixième année consécutive.</a:t>
            </a:r>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9564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Une crise alimentaire désigne le fait que la situation alimentaire d’un pays, une région ou un continent s’aggrave de façon spectaculaire sur une courte période. Une crise alimentaire est déclarée dans un pays connaissant une dégradation subite de sa situation alimentaire si 1 des 3 critères suivants est respecté : </a:t>
            </a:r>
          </a:p>
          <a:p>
            <a:r>
              <a:rPr lang="fr-FR" dirty="0"/>
              <a:t>Au moins 20% de la population du pays est en insécurité alimentaire</a:t>
            </a:r>
          </a:p>
          <a:p>
            <a:r>
              <a:rPr lang="fr-FR" dirty="0"/>
              <a:t>Au moins 1 million de personnes dans le pays sont en insécurité alimentaire</a:t>
            </a:r>
          </a:p>
          <a:p>
            <a:r>
              <a:rPr lang="fr-FR" dirty="0"/>
              <a:t>Une zone entière du pays est en insécurité alimentaire </a:t>
            </a:r>
          </a:p>
          <a:p>
            <a:endParaRPr lang="fr-FR" dirty="0"/>
          </a:p>
          <a:p>
            <a:r>
              <a:rPr lang="fr-FR" dirty="0"/>
              <a:t>La famine est un état de pénurie alimentaire grave s’étendant sur une longue durée et qui conduit, si non solutionnée, à la mort des populations concernées. C’est un terme principalement politique qui est bien souvent utilisé par les Nations Unies ou les ONG humanitaires pour alerter l’opinion sur une situation particulièrement grave au niveau local. </a:t>
            </a:r>
          </a:p>
          <a:p>
            <a:endParaRPr lang="fr-FR" dirty="0"/>
          </a:p>
          <a:p>
            <a:endParaRPr lang="fr-FR" dirty="0"/>
          </a:p>
          <a:p>
            <a:r>
              <a:rPr lang="fr-FR" dirty="0"/>
              <a:t>Une personne est en situation d’insécurité alimentaire lorsqu’elle n’a pas un accès régulier à suffisamment d’aliments sains et nutritifs pour une croissance et un développement normaux et une vie active et saine. Cela peut être dû à l’indisponibilité de nourriture et/ou au manque de ressources pour se procurer de la nourriture. L’insécurité alimentaire peut être ressentie à différents niveaux de gravité (légère, modérée, grave).  </a:t>
            </a:r>
            <a:r>
              <a:rPr lang="fr-FR" b="1" dirty="0"/>
              <a:t>En 2020, 2,4 milliards d’individus souffraient d’insécurité alimentaire selon la FAO, un chiffre en hausse pour la sixième année consécutive.</a:t>
            </a:r>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19173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dirty="0"/>
              <a:t>2/</a:t>
            </a:r>
          </a:p>
          <a:p>
            <a:r>
              <a:rPr lang="fr-FR" dirty="0"/>
              <a:t>Une personne est en situation d’insécurité alimentaire lorsqu’elle n’a pas un accès régulier à suffisamment d’aliments sains et nutritifs pour une croissance et un développement normaux et une vie active et saine. Cela peut être dû à l’indisponibilité de nourriture et/ou au manque de ressources pour se procurer de la nourriture. L’insécurité alimentaire peut être ressentie à différents niveaux de gravité (légère, modérée, grave).  </a:t>
            </a:r>
            <a:r>
              <a:rPr lang="fr-FR" b="1" dirty="0"/>
              <a:t>En 2020, 2,4 milliards d’individus souffraient d’insécurité alimentaire.</a:t>
            </a:r>
            <a:endParaRPr 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3</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31705087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La malnutrition définit un état nutritionnel :</a:t>
            </a:r>
          </a:p>
          <a:p>
            <a:r>
              <a:rPr lang="fr-FR" dirty="0"/>
              <a:t>La malnutrition se définit par les carences, les excès ou les déséquilibres dans l’apport énergétique et/ou nutritionnel d’une personne. C’est un état nutritionnel qui est la conséquence d’une alimentation mal équilibrée en quantité et/ou en qualité. La malnutrition couvre donc tant la sous-nutrition que la </a:t>
            </a:r>
            <a:r>
              <a:rPr lang="fr-FR" dirty="0" err="1"/>
              <a:t>sur-nutrition</a:t>
            </a:r>
            <a:r>
              <a:rPr lang="fr-FR" dirty="0"/>
              <a:t>.</a:t>
            </a:r>
          </a:p>
          <a:p>
            <a:r>
              <a:rPr lang="fr-FR" b="1" dirty="0"/>
              <a:t>Sous-nutrition :</a:t>
            </a:r>
          </a:p>
          <a:p>
            <a:r>
              <a:rPr lang="fr-FR" dirty="0"/>
              <a:t>La sous-nutrition est un état résultant d’un apport alimentaire insuffisant pour couvrir les besoins en énergie et en nutriments. Elle se caractérise par une insuffisance pondérale, une taille trop petite (retard de croissance) ou trop fine (émaciation) pour l’âge ou la taille, ou une carence en vitamines et minéraux.</a:t>
            </a:r>
          </a:p>
          <a:p>
            <a:r>
              <a:rPr lang="fr-FR" b="1" dirty="0" err="1"/>
              <a:t>Sur-nutrition</a:t>
            </a:r>
            <a:r>
              <a:rPr lang="fr-FR" b="1" dirty="0"/>
              <a:t> :</a:t>
            </a:r>
          </a:p>
          <a:p>
            <a:r>
              <a:rPr lang="fr-FR" dirty="0"/>
              <a:t>La </a:t>
            </a:r>
            <a:r>
              <a:rPr lang="fr-FR" dirty="0" err="1"/>
              <a:t>sur-nutrition</a:t>
            </a:r>
            <a:r>
              <a:rPr lang="fr-FR" dirty="0"/>
              <a:t> désigne un excès ou un déséquilibre dans l’apport énergétique et/ou nutritionnel d’une personne. Une personne est en surpoids si elle présente une accumulation excessive de graisse qui constitue un risque pour sa santé. </a:t>
            </a:r>
            <a:r>
              <a:rPr lang="fr-FR" dirty="0">
                <a:hlinkClick r:id="rId3"/>
              </a:rPr>
              <a:t>L’Organisation mondiale de la santé</a:t>
            </a:r>
            <a:r>
              <a:rPr lang="fr-FR" dirty="0"/>
              <a:t> (OMS) définit le surpoids chez les adultes comme un Indice de Masse Corporelle supérieur ou égal à 25.</a:t>
            </a:r>
          </a:p>
          <a:p>
            <a:r>
              <a:rPr lang="fr-FR" b="1" dirty="0"/>
              <a:t>Sous-alimentation :</a:t>
            </a:r>
          </a:p>
          <a:p>
            <a:r>
              <a:rPr lang="fr-FR" dirty="0"/>
              <a:t>La sous-alimentation est une sensation physique inconfortable ou douloureuse causée par une consommation insuffisante de calories. Elle devient chronique lorsque la personne ne consomme pas une quantité suffisante de calories sur une base régulière pour mener une vie normale, saine et active.</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33880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b="1" dirty="0"/>
              <a:t>La malnutrition définit un état nutritionnel :</a:t>
            </a:r>
          </a:p>
          <a:p>
            <a:r>
              <a:rPr lang="fr-FR" dirty="0"/>
              <a:t>La malnutrition se définit par les carences, les excès ou les déséquilibres dans l’apport énergétique et/ou nutritionnel d’une personne. C’est un état nutritionnel qui est la conséquence d’une alimentation mal équilibrée en quantité et/ou en qualité. La malnutrition couvre donc tant la sous-nutrition que la </a:t>
            </a:r>
            <a:r>
              <a:rPr lang="fr-FR" dirty="0" err="1"/>
              <a:t>sur-nutrition</a:t>
            </a:r>
            <a:r>
              <a:rPr lang="fr-FR" dirty="0"/>
              <a:t>.</a:t>
            </a:r>
          </a:p>
          <a:p>
            <a:r>
              <a:rPr lang="fr-FR" b="1" dirty="0"/>
              <a:t>Sous-nutrition :</a:t>
            </a:r>
          </a:p>
          <a:p>
            <a:r>
              <a:rPr lang="fr-FR" dirty="0"/>
              <a:t>La sous-nutrition est un état résultant d’un apport alimentaire insuffisant pour couvrir les besoins en énergie et en nutriments. Elle se caractérise par une insuffisance pondérale, une taille trop petite (retard de croissance) ou trop fine (émaciation) pour l’âge ou la taille, ou une carence en vitamines et minéraux.</a:t>
            </a:r>
          </a:p>
          <a:p>
            <a:r>
              <a:rPr lang="fr-FR" b="1" dirty="0" err="1"/>
              <a:t>Sur-nutrition</a:t>
            </a:r>
            <a:r>
              <a:rPr lang="fr-FR" b="1" dirty="0"/>
              <a:t> :</a:t>
            </a:r>
          </a:p>
          <a:p>
            <a:r>
              <a:rPr lang="fr-FR" dirty="0"/>
              <a:t>La </a:t>
            </a:r>
            <a:r>
              <a:rPr lang="fr-FR" dirty="0" err="1"/>
              <a:t>sur-nutrition</a:t>
            </a:r>
            <a:r>
              <a:rPr lang="fr-FR" dirty="0"/>
              <a:t> désigne un excès ou un déséquilibre dans l’apport énergétique et/ou nutritionnel d’une personne. Une personne est en surpoids si elle présente une accumulation excessive de graisse qui constitue un risque pour sa santé. </a:t>
            </a:r>
            <a:r>
              <a:rPr lang="fr-FR" dirty="0">
                <a:hlinkClick r:id="rId3"/>
              </a:rPr>
              <a:t>L’Organisation mondiale de la santé</a:t>
            </a:r>
            <a:r>
              <a:rPr lang="fr-FR" dirty="0"/>
              <a:t> (OMS) définit le surpoids chez les adultes comme un Indice de Masse Corporelle supérieur ou égal à 25.</a:t>
            </a:r>
          </a:p>
          <a:p>
            <a:r>
              <a:rPr lang="fr-FR" b="1" dirty="0"/>
              <a:t>Sous-alimentation :</a:t>
            </a:r>
          </a:p>
          <a:p>
            <a:r>
              <a:rPr lang="fr-FR" dirty="0"/>
              <a:t>La sous-alimentation est une sensation physique inconfortable ou douloureuse causée par une consommation insuffisante de calories. Elle devient chronique lorsque la personne ne consomme pas une quantité suffisante de calories sur une base régulière pour mener une vie normale, saine et active.</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5627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sécurité alimentaire est un concept défini par l’accès régulier de tous les individus d’une population à une alimentation de qualité et en quantité suffisante pour satisfaire leurs besoins fondamentaux. Les quatre piliers de la sécurité alimentaire sont :</a:t>
            </a:r>
          </a:p>
          <a:p>
            <a:r>
              <a:rPr lang="fr-FR" dirty="0"/>
              <a:t>La disponibilité des aliments</a:t>
            </a:r>
          </a:p>
          <a:p>
            <a:r>
              <a:rPr lang="fr-FR" dirty="0"/>
              <a:t>L’accès aux aliments</a:t>
            </a:r>
          </a:p>
          <a:p>
            <a:r>
              <a:rPr lang="fr-FR" dirty="0"/>
              <a:t>L’utilisation des aliments</a:t>
            </a:r>
          </a:p>
          <a:p>
            <a:r>
              <a:rPr lang="fr-FR" dirty="0"/>
              <a:t>La stabilité de l’approvisionnement</a:t>
            </a:r>
          </a:p>
          <a:p>
            <a:r>
              <a:rPr lang="fr-FR" dirty="0"/>
              <a:t>De nombreux débats ont lieu actuellement pour y ajouter un cinquième pilier garantissant l’équité des individus dans leurs capacités de production et leur choix alimentaire.</a:t>
            </a:r>
          </a:p>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24660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11B493-8683-4617-AEE5-32A8BF91E535}"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1216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fr-FR" altLang="fr-FR" dirty="0"/>
              <a:t>Lucie impairs démarre</a:t>
            </a:r>
          </a:p>
          <a:p>
            <a:pPr eaLnBrk="1" hangingPunct="1">
              <a:spcBef>
                <a:spcPct val="0"/>
              </a:spcBef>
            </a:pPr>
            <a:r>
              <a:rPr lang="fr-FR" altLang="fr-FR" dirty="0"/>
              <a:t>Aline pairs</a:t>
            </a: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27</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8616206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28</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419455461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29</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651666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30</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6299669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31</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05329297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32</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27060755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4</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6516665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33</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3716079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34</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19777517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35</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8197404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36</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45575023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37</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7175961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38</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71775262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39</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6623222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40</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551708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41</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8090212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42</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669887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lang="fr-FR" sz="1200" kern="1200" dirty="0">
                <a:solidFill>
                  <a:schemeClr val="tx1"/>
                </a:solidFill>
                <a:effectLst/>
                <a:latin typeface="+mn-lt"/>
                <a:ea typeface="+mn-ea"/>
                <a:cs typeface="+mn-cs"/>
              </a:rPr>
              <a:t>3/ Depuis 2015</a:t>
            </a:r>
          </a:p>
          <a:p>
            <a:pPr marL="0" marR="0" lvl="0" indent="0" algn="l" defTabSz="914400" rtl="0" eaLnBrk="1" fontAlgn="auto" latinLnBrk="0" hangingPunct="1">
              <a:lnSpc>
                <a:spcPct val="100000"/>
              </a:lnSpc>
              <a:spcBef>
                <a:spcPct val="0"/>
              </a:spcBef>
              <a:spcAft>
                <a:spcPts val="0"/>
              </a:spcAft>
              <a:buClrTx/>
              <a:buSzTx/>
              <a:buFontTx/>
              <a:buNone/>
              <a:tabLst/>
              <a:defRPr/>
            </a:pPr>
            <a:r>
              <a:rPr lang="fr-FR" sz="1200" kern="1200" dirty="0">
                <a:solidFill>
                  <a:schemeClr val="tx1"/>
                </a:solidFill>
                <a:effectLst/>
                <a:latin typeface="+mn-lt"/>
                <a:ea typeface="+mn-ea"/>
                <a:cs typeface="+mn-cs"/>
              </a:rPr>
              <a:t>Entre 702 millions et 828 millions de personnes souffraient de la faim en 2021 – 103 millions de plus entre 2019 et 2020 et 46 millions de plus en 2021 si l’on prend en compte le milieu de la fourchette. </a:t>
            </a:r>
          </a:p>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5</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36299669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43</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130274931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marL="0" marR="0" lvl="0" indent="0" algn="r" defTabSz="457200" rtl="0" eaLnBrk="1" fontAlgn="auto" latinLnBrk="0" hangingPunct="1">
              <a:lnSpc>
                <a:spcPct val="100000"/>
              </a:lnSpc>
              <a:spcBef>
                <a:spcPct val="0"/>
              </a:spcBef>
              <a:spcAft>
                <a:spcPts val="0"/>
              </a:spcAft>
              <a:buClrTx/>
              <a:buSzTx/>
              <a:buFontTx/>
              <a:buNone/>
              <a:tabLst/>
              <a:defRPr/>
            </a:pPr>
            <a:fld id="{663D5712-CD97-46BF-91EF-5DE3A4BEA9B0}" type="slidenum">
              <a:rPr kumimoji="0" lang="fr-FR" altLang="fr-FR" sz="1200" b="0" i="0" u="none" strike="noStrike" kern="1200" cap="none" spc="0" normalizeH="0" baseline="0" noProof="0" smtClean="0">
                <a:ln>
                  <a:noFill/>
                </a:ln>
                <a:solidFill>
                  <a:srgbClr val="FFFFFF"/>
                </a:solidFill>
                <a:effectLst/>
                <a:uLnTx/>
                <a:uFillTx/>
                <a:latin typeface="Gill Sans" pitchFamily="-106" charset="0"/>
                <a:ea typeface="+mn-ea"/>
                <a:cs typeface="+mn-cs"/>
              </a:rPr>
              <a:pPr marL="0" marR="0" lvl="0" indent="0" algn="r" defTabSz="457200" rtl="0" eaLnBrk="1" fontAlgn="auto" latinLnBrk="0" hangingPunct="1">
                <a:lnSpc>
                  <a:spcPct val="100000"/>
                </a:lnSpc>
                <a:spcBef>
                  <a:spcPct val="0"/>
                </a:spcBef>
                <a:spcAft>
                  <a:spcPts val="0"/>
                </a:spcAft>
                <a:buClrTx/>
                <a:buSzTx/>
                <a:buFontTx/>
                <a:buNone/>
                <a:tabLst/>
                <a:defRPr/>
              </a:pPr>
              <a:t>44</a:t>
            </a:fld>
            <a:endParaRPr kumimoji="0" lang="fr-FR" altLang="fr-FR" sz="1200" b="0" i="0" u="none" strike="noStrike" kern="1200" cap="none" spc="0" normalizeH="0" baseline="0" noProof="0">
              <a:ln>
                <a:noFill/>
              </a:ln>
              <a:solidFill>
                <a:srgbClr val="FFFFFF"/>
              </a:solidFill>
              <a:effectLst/>
              <a:uLnTx/>
              <a:uFillTx/>
              <a:latin typeface="Gill Sans" pitchFamily="-106" charset="0"/>
              <a:ea typeface="+mn-ea"/>
              <a:cs typeface="+mn-cs"/>
            </a:endParaRPr>
          </a:p>
        </p:txBody>
      </p:sp>
    </p:spTree>
    <p:extLst>
      <p:ext uri="{BB962C8B-B14F-4D97-AF65-F5344CB8AC3E}">
        <p14:creationId xmlns:p14="http://schemas.microsoft.com/office/powerpoint/2010/main" val="38913998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1738050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EA8AF7-FF4A-4AFC-B66A-50619B5843FF}" type="slidenum">
              <a:rPr kumimoji="0" lang="fr-FR"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fr-FR"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813238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6</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20048881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sz="1200" kern="1200" dirty="0">
                <a:solidFill>
                  <a:schemeClr val="tx1"/>
                </a:solidFill>
                <a:effectLst/>
                <a:latin typeface="+mn-lt"/>
                <a:ea typeface="+mn-ea"/>
                <a:cs typeface="+mn-cs"/>
              </a:rPr>
              <a:t>1/ et les 3</a:t>
            </a: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L’écart entre les sexes en matière d’insécurité alimentaire – qui s’était creusé en 2020 dans le contexte de la pandémie de covid-19 – s’est encore aggravé entre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2020 et 2021, en grande partie du fait de l’accroissement des disparités en Amérique latine et dans les Caraïbes, ainsi qu’en Asie.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En 2021, 31,9 pour cent des femmes dans le monde étaient en situation d’insécurité alimentaire modérée ou grave, contre 27,6 pour cent des hommes</a:t>
            </a:r>
          </a:p>
          <a:p>
            <a:endParaRPr lang="fr-FR"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a:solidFill>
                  <a:schemeClr val="tx1"/>
                </a:solidFill>
                <a:effectLst/>
                <a:latin typeface="+mn-lt"/>
                <a:ea typeface="+mn-ea"/>
                <a:cs typeface="+mn-cs"/>
              </a:rPr>
              <a:t>50% des personnes impactées sont travailleuses agricoles, productrices ou pêcheuses </a:t>
            </a:r>
            <a:endParaRPr lang="fr-FR" dirty="0"/>
          </a:p>
          <a:p>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7</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7184277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8</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2424513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fr-FR" sz="1200" kern="1200" dirty="0">
                <a:solidFill>
                  <a:schemeClr val="tx1"/>
                </a:solidFill>
                <a:effectLst/>
                <a:latin typeface="+mn-lt"/>
                <a:ea typeface="+mn-ea"/>
                <a:cs typeface="+mn-cs"/>
              </a:rPr>
              <a:t>1/</a:t>
            </a:r>
          </a:p>
          <a:p>
            <a:r>
              <a:rPr lang="fr-FR" sz="1200" kern="1200" dirty="0">
                <a:solidFill>
                  <a:schemeClr val="tx1"/>
                </a:solidFill>
                <a:effectLst/>
                <a:latin typeface="+mn-lt"/>
                <a:ea typeface="+mn-ea"/>
                <a:cs typeface="+mn-cs"/>
              </a:rPr>
              <a:t>Perturbation des productions agricoles, déplacements de populations : ce sont dans les zones de conflits armées que progresse le plus l’insécurité alimentaire. Dans la zone des trois frontières entre le Mali, le Niger et le Burkina Faso, la crise alimentaire s’aggrave du fait de l’insécurité causée par les djihadistes, les groupes islamiques, les rebelles Touaregs du Nord. La guerre en Ukraine agit comme le révélateur d’une situation déjà tendue sur les marchés agricoles et </a:t>
            </a:r>
            <a:r>
              <a:rPr lang="fr-FR" sz="1200" kern="1200" dirty="0" err="1">
                <a:solidFill>
                  <a:schemeClr val="tx1"/>
                </a:solidFill>
                <a:effectLst/>
                <a:latin typeface="+mn-lt"/>
                <a:ea typeface="+mn-ea"/>
                <a:cs typeface="+mn-cs"/>
              </a:rPr>
              <a:t>alime</a:t>
            </a:r>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D’ici 2080, plus de 600 millions de personnes supplémentaires* souffriront de la faim du fait des changements climatiques, soit le double d’aujourd’hui.</a:t>
            </a:r>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9</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636589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r-FR" altLang="fr-FR" dirty="0"/>
          </a:p>
        </p:txBody>
      </p:sp>
      <p:sp>
        <p:nvSpPr>
          <p:cNvPr id="2253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663D5712-CD97-46BF-91EF-5DE3A4BEA9B0}" type="slidenum">
              <a:rPr lang="fr-FR" altLang="fr-FR" smtClean="0">
                <a:solidFill>
                  <a:srgbClr val="FFFFFF"/>
                </a:solidFill>
                <a:latin typeface="Gill Sans" pitchFamily="-106" charset="0"/>
              </a:rPr>
              <a:pPr>
                <a:spcBef>
                  <a:spcPct val="0"/>
                </a:spcBef>
              </a:pPr>
              <a:t>10</a:t>
            </a:fld>
            <a:endParaRPr lang="fr-FR" altLang="fr-FR" dirty="0">
              <a:solidFill>
                <a:srgbClr val="FFFFFF"/>
              </a:solidFill>
              <a:latin typeface="Gill Sans" pitchFamily="-106" charset="0"/>
            </a:endParaRPr>
          </a:p>
        </p:txBody>
      </p:sp>
    </p:spTree>
    <p:extLst>
      <p:ext uri="{BB962C8B-B14F-4D97-AF65-F5344CB8AC3E}">
        <p14:creationId xmlns:p14="http://schemas.microsoft.com/office/powerpoint/2010/main" val="6003509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1.jpe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Master" Target="../slideMasters/slideMaster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57E98763-5105-4593-B6F1-8FF91577B8F4}" type="datetimeFigureOut">
              <a:rPr lang="fr-FR" smtClean="0"/>
              <a:t>11/05/2023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9799389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7E98763-5105-4593-B6F1-8FF91577B8F4}" type="datetimeFigureOut">
              <a:rPr lang="fr-FR" smtClean="0"/>
              <a:t>11/05/2023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22969840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7E98763-5105-4593-B6F1-8FF91577B8F4}" type="datetimeFigureOut">
              <a:rPr lang="fr-FR" smtClean="0"/>
              <a:t>11/05/2023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148245410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428B82-4E54-4732-BA2C-F4D132A28B6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920D8293-E7E3-4576-A3AA-01ACFF34503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696A460-A202-4233-92EA-E83AA9DF66E7}"/>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88FED86-0737-4D63-AC87-B30E8ED4929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F8AA06D-F48C-43BA-ADC4-D07452E8CD67}"/>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2736283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11B00E1-23E8-43C0-BBFB-90ADD8817879}"/>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E2489C03-25C5-4CF2-950E-5893DBBF9726}"/>
              </a:ext>
            </a:extLst>
          </p:cNvPr>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53571BCF-0303-46C5-AA67-A0D88F81AE22}"/>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F5D9BD77-4E41-45CC-8030-90EA8236FC0B}"/>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7112600-1573-4809-BF10-10176576FAB7}"/>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3274309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AEAA24D-B5D7-4D81-A008-DB6B16E9CA38}"/>
              </a:ext>
            </a:extLst>
          </p:cNvPr>
          <p:cNvSpPr>
            <a:spLocks noGrp="1"/>
          </p:cNvSpPr>
          <p:nvPr>
            <p:ph type="title"/>
          </p:nvPr>
        </p:nvSpPr>
        <p:spPr>
          <a:xfrm>
            <a:off x="623888" y="1709739"/>
            <a:ext cx="7886700" cy="2852737"/>
          </a:xfrm>
        </p:spPr>
        <p:txBody>
          <a:bodyPr anchor="b"/>
          <a:lstStyle>
            <a:lvl1pPr>
              <a:defRPr sz="4500"/>
            </a:lvl1pPr>
          </a:lstStyle>
          <a:p>
            <a:r>
              <a:rPr lang="fr-FR"/>
              <a:t>Modifiez le style du titre</a:t>
            </a:r>
          </a:p>
        </p:txBody>
      </p:sp>
      <p:sp>
        <p:nvSpPr>
          <p:cNvPr id="3" name="Espace réservé du texte 2">
            <a:extLst>
              <a:ext uri="{FF2B5EF4-FFF2-40B4-BE49-F238E27FC236}">
                <a16:creationId xmlns:a16="http://schemas.microsoft.com/office/drawing/2014/main" id="{73E307F8-9F7B-4416-BEA6-8C5DB7E6DA2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Modifier les styles du texte du masque</a:t>
            </a:r>
          </a:p>
        </p:txBody>
      </p:sp>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41032514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6B4CB22-9A32-45E3-96C3-9327796758C4}"/>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77F61B7D-7551-44C1-A9A3-EAF45DDD531C}"/>
              </a:ext>
            </a:extLst>
          </p:cNvPr>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39FF369B-F2ED-4D97-B9E9-02631A034B87}"/>
              </a:ext>
            </a:extLst>
          </p:cNvPr>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6A07A7C-E401-4A4C-94F9-DF9A79CEAEB8}"/>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6" name="Espace réservé du pied de page 5">
            <a:extLst>
              <a:ext uri="{FF2B5EF4-FFF2-40B4-BE49-F238E27FC236}">
                <a16:creationId xmlns:a16="http://schemas.microsoft.com/office/drawing/2014/main" id="{E777D1A1-CD54-4791-9513-E1565670E8A8}"/>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F3DF8A49-2BD6-40D9-B4B3-B0137E4C6D85}"/>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833511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4FCC124-B8F4-41A8-9ECF-50A497E4EFE3}"/>
              </a:ext>
            </a:extLst>
          </p:cNvPr>
          <p:cNvSpPr>
            <a:spLocks noGrp="1"/>
          </p:cNvSpPr>
          <p:nvPr>
            <p:ph type="title"/>
          </p:nvPr>
        </p:nvSpPr>
        <p:spPr>
          <a:xfrm>
            <a:off x="629841" y="365126"/>
            <a:ext cx="78867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F7B927A0-DED2-4C6C-8264-EB20B4ECFE3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4" name="Espace réservé du contenu 3">
            <a:extLst>
              <a:ext uri="{FF2B5EF4-FFF2-40B4-BE49-F238E27FC236}">
                <a16:creationId xmlns:a16="http://schemas.microsoft.com/office/drawing/2014/main" id="{E96BEF59-EAE3-404C-86A2-E67ED34EFF00}"/>
              </a:ext>
            </a:extLst>
          </p:cNvPr>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EA99B4A6-ED88-4094-B793-225063D61D35}"/>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Modifier les styles du texte du masque</a:t>
            </a:r>
          </a:p>
        </p:txBody>
      </p:sp>
      <p:sp>
        <p:nvSpPr>
          <p:cNvPr id="6" name="Espace réservé du contenu 5">
            <a:extLst>
              <a:ext uri="{FF2B5EF4-FFF2-40B4-BE49-F238E27FC236}">
                <a16:creationId xmlns:a16="http://schemas.microsoft.com/office/drawing/2014/main" id="{FF0F8BA2-BF02-47FA-96C9-68E2B435BF5F}"/>
              </a:ext>
            </a:extLst>
          </p:cNvPr>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D0783AA5-19F7-4803-914E-F03311B8310A}"/>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8" name="Espace réservé du pied de page 7">
            <a:extLst>
              <a:ext uri="{FF2B5EF4-FFF2-40B4-BE49-F238E27FC236}">
                <a16:creationId xmlns:a16="http://schemas.microsoft.com/office/drawing/2014/main" id="{C95A5CBA-4A25-4DE5-8FE8-B98047F10691}"/>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DF041992-82D8-44A3-992A-14EAB054DBF5}"/>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32135900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4D1B980-EA32-4150-9501-B2255964BCEF}"/>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6AF3BF58-4B46-4ABC-8FCD-9641138D92A7}"/>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4" name="Espace réservé du pied de page 3">
            <a:extLst>
              <a:ext uri="{FF2B5EF4-FFF2-40B4-BE49-F238E27FC236}">
                <a16:creationId xmlns:a16="http://schemas.microsoft.com/office/drawing/2014/main" id="{FD522F7F-A1DB-44D0-B063-2FD27771A283}"/>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B722576-5C58-4313-BBDF-DF30532C86CA}"/>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4233831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632ECCB8-677E-4A37-AB88-65F8B99B2688}"/>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3" name="Espace réservé du pied de page 2">
            <a:extLst>
              <a:ext uri="{FF2B5EF4-FFF2-40B4-BE49-F238E27FC236}">
                <a16:creationId xmlns:a16="http://schemas.microsoft.com/office/drawing/2014/main" id="{21162797-F7F6-4534-9E4B-FF135F74D271}"/>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62F1E396-1276-4BE3-AA48-8F6D6135C369}"/>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1301624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FEF8F79-AA92-4163-858F-DEDDA70340A6}"/>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du contenu 2">
            <a:extLst>
              <a:ext uri="{FF2B5EF4-FFF2-40B4-BE49-F238E27FC236}">
                <a16:creationId xmlns:a16="http://schemas.microsoft.com/office/drawing/2014/main" id="{D8B7D46C-C953-4907-BDC2-536319B4FEB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366BB271-032F-4816-8CE0-0CC7E4FBA81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9516CB23-ED0A-479E-8195-5D0956A38C67}"/>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6" name="Espace réservé du pied de page 5">
            <a:extLst>
              <a:ext uri="{FF2B5EF4-FFF2-40B4-BE49-F238E27FC236}">
                <a16:creationId xmlns:a16="http://schemas.microsoft.com/office/drawing/2014/main" id="{99415DA9-79DF-416C-9EB4-5420D4AA4D4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94EA15A2-8E50-49B9-B273-D88F31428C1E}"/>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7990489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57E98763-5105-4593-B6F1-8FF91577B8F4}" type="datetimeFigureOut">
              <a:rPr lang="fr-FR" smtClean="0"/>
              <a:t>11/05/2023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8152837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EB544E2-8960-48E4-B3D2-78194CC9EAB5}"/>
              </a:ext>
            </a:extLst>
          </p:cNvPr>
          <p:cNvSpPr>
            <a:spLocks noGrp="1"/>
          </p:cNvSpPr>
          <p:nvPr>
            <p:ph type="title"/>
          </p:nvPr>
        </p:nvSpPr>
        <p:spPr>
          <a:xfrm>
            <a:off x="629841" y="457200"/>
            <a:ext cx="2949178" cy="1600200"/>
          </a:xfrm>
        </p:spPr>
        <p:txBody>
          <a:bodyPr anchor="b"/>
          <a:lstStyle>
            <a:lvl1pPr>
              <a:defRPr sz="2400"/>
            </a:lvl1pPr>
          </a:lstStyle>
          <a:p>
            <a:r>
              <a:rPr lang="fr-FR"/>
              <a:t>Modifiez le style du titre</a:t>
            </a:r>
          </a:p>
        </p:txBody>
      </p:sp>
      <p:sp>
        <p:nvSpPr>
          <p:cNvPr id="3" name="Espace réservé pour une image  2">
            <a:extLst>
              <a:ext uri="{FF2B5EF4-FFF2-40B4-BE49-F238E27FC236}">
                <a16:creationId xmlns:a16="http://schemas.microsoft.com/office/drawing/2014/main" id="{0BB39016-E8FF-4ED5-9A0B-5A1840A30B7B}"/>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fr-FR"/>
          </a:p>
        </p:txBody>
      </p:sp>
      <p:sp>
        <p:nvSpPr>
          <p:cNvPr id="4" name="Espace réservé du texte 3">
            <a:extLst>
              <a:ext uri="{FF2B5EF4-FFF2-40B4-BE49-F238E27FC236}">
                <a16:creationId xmlns:a16="http://schemas.microsoft.com/office/drawing/2014/main" id="{B8F632EA-3AC3-4A64-A3BF-D8B1672DAE9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Modifier les styles du texte du masque</a:t>
            </a:r>
          </a:p>
        </p:txBody>
      </p:sp>
      <p:sp>
        <p:nvSpPr>
          <p:cNvPr id="5" name="Espace réservé de la date 4">
            <a:extLst>
              <a:ext uri="{FF2B5EF4-FFF2-40B4-BE49-F238E27FC236}">
                <a16:creationId xmlns:a16="http://schemas.microsoft.com/office/drawing/2014/main" id="{D05A6EF3-2630-4E48-A860-F7AFBA781508}"/>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6" name="Espace réservé du pied de page 5">
            <a:extLst>
              <a:ext uri="{FF2B5EF4-FFF2-40B4-BE49-F238E27FC236}">
                <a16:creationId xmlns:a16="http://schemas.microsoft.com/office/drawing/2014/main" id="{02CB4EF3-A739-4BE1-9D3F-0EF90713976E}"/>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CA4ADFF-1269-4C0F-B45B-2A5B2B427F11}"/>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0679221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7A3EF18-915C-44BF-8352-5E7D4662C011}"/>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6B4CF452-258A-437E-80ED-03E99FDDC36B}"/>
              </a:ext>
            </a:extLst>
          </p:cNvPr>
          <p:cNvSpPr>
            <a:spLocks noGrp="1"/>
          </p:cNvSpPr>
          <p:nvPr>
            <p:ph type="body" orient="vert" idx="1"/>
          </p:nvPr>
        </p:nvSpPr>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28A65A-7830-4ABF-A8BC-67B743647DE1}"/>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224AB513-83A2-4266-AE5C-703DFECEEB77}"/>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A96D95A3-2DE2-4EE7-9FAC-C4956D1AE64B}"/>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14766136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121A4331-7FD2-4824-B604-A585639BDF37}"/>
              </a:ext>
            </a:extLst>
          </p:cNvPr>
          <p:cNvSpPr>
            <a:spLocks noGrp="1"/>
          </p:cNvSpPr>
          <p:nvPr>
            <p:ph type="title" orient="vert"/>
          </p:nvPr>
        </p:nvSpPr>
        <p:spPr>
          <a:xfrm>
            <a:off x="6543675" y="365125"/>
            <a:ext cx="1971675"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757893DF-E1E0-4CF2-AB1F-106C03583A90}"/>
              </a:ext>
            </a:extLst>
          </p:cNvPr>
          <p:cNvSpPr>
            <a:spLocks noGrp="1"/>
          </p:cNvSpPr>
          <p:nvPr>
            <p:ph type="body" orient="vert" idx="1"/>
          </p:nvPr>
        </p:nvSpPr>
        <p:spPr>
          <a:xfrm>
            <a:off x="628650" y="365125"/>
            <a:ext cx="5800725" cy="5811838"/>
          </a:xfrm>
        </p:spPr>
        <p:txBody>
          <a:bodyPr vert="eaVert"/>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2C46433-770D-4921-A788-17EBB4E51679}"/>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F39945CB-573E-4F47-9A3A-274BC470BC5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3293A83-4533-448D-9100-42F6D99434C6}"/>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35081370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hapitre 1">
    <p:bg>
      <p:bgPr>
        <a:blipFill dpi="0" rotWithShape="1">
          <a:blip r:embed="rId2">
            <a:extLst>
              <a:ext uri="{BEBA8EAE-BF5A-486C-A8C5-ECC9F3942E4B}">
                <a14:imgProps xmlns:a14="http://schemas.microsoft.com/office/drawing/2010/main">
                  <a14:imgLayer r:embed="rId3">
                    <a14:imgEffect>
                      <a14:brightnessContrast bright="-24000"/>
                    </a14:imgEffect>
                  </a14:imgLayer>
                </a14:imgProps>
              </a:ex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2686050" y="0"/>
            <a:ext cx="645795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9" name="object 7">
            <a:extLst>
              <a:ext uri="{FF2B5EF4-FFF2-40B4-BE49-F238E27FC236}">
                <a16:creationId xmlns:a16="http://schemas.microsoft.com/office/drawing/2014/main" id="{B57CC33B-1D07-4300-8153-3B65E9158A82}"/>
              </a:ext>
            </a:extLst>
          </p:cNvPr>
          <p:cNvSpPr/>
          <p:nvPr userDrawn="1"/>
        </p:nvSpPr>
        <p:spPr>
          <a:xfrm>
            <a:off x="6613641" y="244477"/>
            <a:ext cx="2043112" cy="1266824"/>
          </a:xfrm>
          <a:prstGeom prst="rect">
            <a:avLst/>
          </a:prstGeom>
          <a:blipFill>
            <a:blip r:embed="rId4"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30470445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Chapitre 3">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2686050" y="0"/>
            <a:ext cx="645795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9" name="object 7">
            <a:extLst>
              <a:ext uri="{FF2B5EF4-FFF2-40B4-BE49-F238E27FC236}">
                <a16:creationId xmlns:a16="http://schemas.microsoft.com/office/drawing/2014/main" id="{B57CC33B-1D07-4300-8153-3B65E9158A82}"/>
              </a:ext>
            </a:extLst>
          </p:cNvPr>
          <p:cNvSpPr/>
          <p:nvPr userDrawn="1"/>
        </p:nvSpPr>
        <p:spPr>
          <a:xfrm>
            <a:off x="6613641" y="244477"/>
            <a:ext cx="2043112"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42469823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hapitre 6">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2686050" y="0"/>
            <a:ext cx="645795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dirty="0"/>
          </a:p>
        </p:txBody>
      </p:sp>
      <p:sp>
        <p:nvSpPr>
          <p:cNvPr id="9" name="object 7">
            <a:extLst>
              <a:ext uri="{FF2B5EF4-FFF2-40B4-BE49-F238E27FC236}">
                <a16:creationId xmlns:a16="http://schemas.microsoft.com/office/drawing/2014/main" id="{B57CC33B-1D07-4300-8153-3B65E9158A82}"/>
              </a:ext>
            </a:extLst>
          </p:cNvPr>
          <p:cNvSpPr/>
          <p:nvPr userDrawn="1"/>
        </p:nvSpPr>
        <p:spPr>
          <a:xfrm>
            <a:off x="6613641" y="244477"/>
            <a:ext cx="2043112"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160566026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hapitre 5">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Espace réservé de la date 3">
            <a:extLst>
              <a:ext uri="{FF2B5EF4-FFF2-40B4-BE49-F238E27FC236}">
                <a16:creationId xmlns:a16="http://schemas.microsoft.com/office/drawing/2014/main" id="{42993CDF-3719-4451-AC53-7CD658C3A9E5}"/>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A76A9F7-E55D-4F50-8CB1-0AAC67A051C0}"/>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AB680D9-0389-4C29-9D04-9A0FE5DB0E0C}"/>
              </a:ext>
            </a:extLst>
          </p:cNvPr>
          <p:cNvSpPr>
            <a:spLocks noGrp="1"/>
          </p:cNvSpPr>
          <p:nvPr>
            <p:ph type="sldNum" sz="quarter" idx="12"/>
          </p:nvPr>
        </p:nvSpPr>
        <p:spPr/>
        <p:txBody>
          <a:bodyPr/>
          <a:lstStyle/>
          <a:p>
            <a:fld id="{A499A7D5-FBE8-44D4-B972-2090F672617E}" type="slidenum">
              <a:rPr lang="fr-FR" smtClean="0"/>
              <a:t>‹N°›</a:t>
            </a:fld>
            <a:endParaRPr lang="fr-FR"/>
          </a:p>
        </p:txBody>
      </p:sp>
      <p:sp>
        <p:nvSpPr>
          <p:cNvPr id="8" name="Parallélogramme 3">
            <a:extLst>
              <a:ext uri="{FF2B5EF4-FFF2-40B4-BE49-F238E27FC236}">
                <a16:creationId xmlns:a16="http://schemas.microsoft.com/office/drawing/2014/main" id="{C32615F0-2CF0-456A-A09D-FB9509C9B875}"/>
              </a:ext>
            </a:extLst>
          </p:cNvPr>
          <p:cNvSpPr/>
          <p:nvPr userDrawn="1"/>
        </p:nvSpPr>
        <p:spPr>
          <a:xfrm>
            <a:off x="2686050" y="0"/>
            <a:ext cx="6457950" cy="6871252"/>
          </a:xfrm>
          <a:custGeom>
            <a:avLst/>
            <a:gdLst>
              <a:gd name="connsiteX0" fmla="*/ 0 w 3207026"/>
              <a:gd name="connsiteY0" fmla="*/ 2703444 h 2703444"/>
              <a:gd name="connsiteX1" fmla="*/ 675861 w 3207026"/>
              <a:gd name="connsiteY1" fmla="*/ 0 h 2703444"/>
              <a:gd name="connsiteX2" fmla="*/ 3207026 w 3207026"/>
              <a:gd name="connsiteY2" fmla="*/ 0 h 2703444"/>
              <a:gd name="connsiteX3" fmla="*/ 2531165 w 3207026"/>
              <a:gd name="connsiteY3" fmla="*/ 2703444 h 2703444"/>
              <a:gd name="connsiteX4" fmla="*/ 0 w 3207026"/>
              <a:gd name="connsiteY4" fmla="*/ 2703444 h 2703444"/>
              <a:gd name="connsiteX0" fmla="*/ 0 w 3233531"/>
              <a:gd name="connsiteY0" fmla="*/ 2703444 h 2703444"/>
              <a:gd name="connsiteX1" fmla="*/ 675861 w 3233531"/>
              <a:gd name="connsiteY1" fmla="*/ 0 h 2703444"/>
              <a:gd name="connsiteX2" fmla="*/ 3207026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20278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676940 h 2703444"/>
              <a:gd name="connsiteX4" fmla="*/ 0 w 3233531"/>
              <a:gd name="connsiteY4" fmla="*/ 2703444 h 2703444"/>
              <a:gd name="connsiteX0" fmla="*/ 0 w 3233531"/>
              <a:gd name="connsiteY0" fmla="*/ 2703444 h 2703444"/>
              <a:gd name="connsiteX1" fmla="*/ 675861 w 3233531"/>
              <a:gd name="connsiteY1" fmla="*/ 0 h 2703444"/>
              <a:gd name="connsiteX2" fmla="*/ 3230414 w 3233531"/>
              <a:gd name="connsiteY2" fmla="*/ 0 h 2703444"/>
              <a:gd name="connsiteX3" fmla="*/ 3233531 w 3233531"/>
              <a:gd name="connsiteY3" fmla="*/ 2703060 h 2703444"/>
              <a:gd name="connsiteX4" fmla="*/ 0 w 3233531"/>
              <a:gd name="connsiteY4" fmla="*/ 2703444 h 2703444"/>
              <a:gd name="connsiteX0" fmla="*/ 0 w 3233531"/>
              <a:gd name="connsiteY0" fmla="*/ 2708668 h 2708668"/>
              <a:gd name="connsiteX1" fmla="*/ 675861 w 3233531"/>
              <a:gd name="connsiteY1" fmla="*/ 0 h 2708668"/>
              <a:gd name="connsiteX2" fmla="*/ 3230414 w 3233531"/>
              <a:gd name="connsiteY2" fmla="*/ 0 h 2708668"/>
              <a:gd name="connsiteX3" fmla="*/ 3233531 w 3233531"/>
              <a:gd name="connsiteY3" fmla="*/ 2703060 h 2708668"/>
              <a:gd name="connsiteX4" fmla="*/ 0 w 3233531"/>
              <a:gd name="connsiteY4" fmla="*/ 2708668 h 2708668"/>
              <a:gd name="connsiteX0" fmla="*/ 0 w 3223395"/>
              <a:gd name="connsiteY0" fmla="*/ 2708668 h 2708668"/>
              <a:gd name="connsiteX1" fmla="*/ 665725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 name="connsiteX0" fmla="*/ 0 w 3223395"/>
              <a:gd name="connsiteY0" fmla="*/ 2708668 h 2708668"/>
              <a:gd name="connsiteX1" fmla="*/ 2176058 w 3223395"/>
              <a:gd name="connsiteY1" fmla="*/ 0 h 2708668"/>
              <a:gd name="connsiteX2" fmla="*/ 3220278 w 3223395"/>
              <a:gd name="connsiteY2" fmla="*/ 0 h 2708668"/>
              <a:gd name="connsiteX3" fmla="*/ 3223395 w 3223395"/>
              <a:gd name="connsiteY3" fmla="*/ 2703060 h 2708668"/>
              <a:gd name="connsiteX4" fmla="*/ 0 w 3223395"/>
              <a:gd name="connsiteY4" fmla="*/ 2708668 h 27086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3395" h="2708668">
                <a:moveTo>
                  <a:pt x="0" y="2708668"/>
                </a:moveTo>
                <a:lnTo>
                  <a:pt x="2176058" y="0"/>
                </a:lnTo>
                <a:lnTo>
                  <a:pt x="3220278" y="0"/>
                </a:lnTo>
                <a:cubicBezTo>
                  <a:pt x="3224696" y="892313"/>
                  <a:pt x="3218977" y="1810747"/>
                  <a:pt x="3223395" y="2703060"/>
                </a:cubicBezTo>
                <a:lnTo>
                  <a:pt x="0" y="2708668"/>
                </a:lnTo>
                <a:close/>
              </a:path>
            </a:pathLst>
          </a:cu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p>
        </p:txBody>
      </p:sp>
      <p:sp>
        <p:nvSpPr>
          <p:cNvPr id="9" name="object 7">
            <a:extLst>
              <a:ext uri="{FF2B5EF4-FFF2-40B4-BE49-F238E27FC236}">
                <a16:creationId xmlns:a16="http://schemas.microsoft.com/office/drawing/2014/main" id="{B57CC33B-1D07-4300-8153-3B65E9158A82}"/>
              </a:ext>
            </a:extLst>
          </p:cNvPr>
          <p:cNvSpPr/>
          <p:nvPr userDrawn="1"/>
        </p:nvSpPr>
        <p:spPr>
          <a:xfrm>
            <a:off x="6613641" y="244477"/>
            <a:ext cx="2043112" cy="1266824"/>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endParaRPr sz="1350"/>
          </a:p>
        </p:txBody>
      </p:sp>
    </p:spTree>
    <p:extLst>
      <p:ext uri="{BB962C8B-B14F-4D97-AF65-F5344CB8AC3E}">
        <p14:creationId xmlns:p14="http://schemas.microsoft.com/office/powerpoint/2010/main" val="356525583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4_Titre et contenu">
    <p:spTree>
      <p:nvGrpSpPr>
        <p:cNvPr id="1" name=""/>
        <p:cNvGrpSpPr/>
        <p:nvPr/>
      </p:nvGrpSpPr>
      <p:grpSpPr>
        <a:xfrm>
          <a:off x="0" y="0"/>
          <a:ext cx="0" cy="0"/>
          <a:chOff x="0" y="0"/>
          <a:chExt cx="0" cy="0"/>
        </a:xfrm>
      </p:grpSpPr>
      <p:sp>
        <p:nvSpPr>
          <p:cNvPr id="16" name="Espace réservé pour une image  15">
            <a:extLst>
              <a:ext uri="{FF2B5EF4-FFF2-40B4-BE49-F238E27FC236}">
                <a16:creationId xmlns:a16="http://schemas.microsoft.com/office/drawing/2014/main" id="{126683F2-8A28-AA4B-BA0A-79DFC23D4EFD}"/>
              </a:ext>
            </a:extLst>
          </p:cNvPr>
          <p:cNvSpPr>
            <a:spLocks noGrp="1"/>
          </p:cNvSpPr>
          <p:nvPr>
            <p:ph type="pic" sz="quarter" idx="15"/>
          </p:nvPr>
        </p:nvSpPr>
        <p:spPr>
          <a:xfrm>
            <a:off x="0" y="0"/>
            <a:ext cx="9144000" cy="6278880"/>
          </a:xfrm>
        </p:spPr>
        <p:txBody>
          <a:bodyPr rtlCol="0" anchor="ctr">
            <a:normAutofit/>
          </a:bodyPr>
          <a:lstStyle>
            <a:lvl1pPr marL="0" indent="0" algn="ctr">
              <a:buFontTx/>
              <a:buNone/>
              <a:defRPr sz="1400">
                <a:solidFill>
                  <a:schemeClr val="tx2"/>
                </a:solidFill>
              </a:defRPr>
            </a:lvl1pPr>
          </a:lstStyle>
          <a:p>
            <a:pPr lvl="0"/>
            <a:endParaRPr lang="fr-FR" noProof="0"/>
          </a:p>
        </p:txBody>
      </p:sp>
      <p:sp>
        <p:nvSpPr>
          <p:cNvPr id="7" name="Footer Placeholder 4">
            <a:extLst>
              <a:ext uri="{FF2B5EF4-FFF2-40B4-BE49-F238E27FC236}">
                <a16:creationId xmlns:a16="http://schemas.microsoft.com/office/drawing/2014/main" id="{8AD8CB67-22B7-9F46-8474-F15BDD545711}"/>
              </a:ext>
            </a:extLst>
          </p:cNvPr>
          <p:cNvSpPr>
            <a:spLocks noGrp="1"/>
          </p:cNvSpPr>
          <p:nvPr>
            <p:ph type="ftr" sz="quarter" idx="16"/>
          </p:nvPr>
        </p:nvSpPr>
        <p:spPr>
          <a:xfrm>
            <a:off x="4384675" y="6415132"/>
            <a:ext cx="2860675" cy="365125"/>
          </a:xfrm>
        </p:spPr>
        <p:txBody>
          <a:bodyPr/>
          <a:lstStyle>
            <a:lvl1pPr algn="l">
              <a:defRPr sz="700">
                <a:solidFill>
                  <a:schemeClr val="tx1">
                    <a:lumMod val="75000"/>
                    <a:lumOff val="25000"/>
                  </a:schemeClr>
                </a:solidFill>
                <a:latin typeface="Titillium Web" pitchFamily="2" charset="77"/>
              </a:defRPr>
            </a:lvl1pPr>
          </a:lstStyle>
          <a:p>
            <a:pPr>
              <a:defRPr/>
            </a:pPr>
            <a:r>
              <a:rPr lang="fr-FR"/>
              <a:t>CTP Migrations élargie - 28 et 29 janvier 2021</a:t>
            </a:r>
          </a:p>
        </p:txBody>
      </p:sp>
      <p:sp>
        <p:nvSpPr>
          <p:cNvPr id="8" name="Slide Number Placeholder 5">
            <a:extLst>
              <a:ext uri="{FF2B5EF4-FFF2-40B4-BE49-F238E27FC236}">
                <a16:creationId xmlns:a16="http://schemas.microsoft.com/office/drawing/2014/main" id="{AE628B0F-B9ED-D943-BFF7-8E7566EE8766}"/>
              </a:ext>
            </a:extLst>
          </p:cNvPr>
          <p:cNvSpPr>
            <a:spLocks noGrp="1"/>
          </p:cNvSpPr>
          <p:nvPr>
            <p:ph type="sldNum" sz="quarter" idx="17"/>
          </p:nvPr>
        </p:nvSpPr>
        <p:spPr>
          <a:xfrm>
            <a:off x="8607425" y="6418263"/>
            <a:ext cx="439738" cy="365125"/>
          </a:xfrm>
        </p:spPr>
        <p:txBody>
          <a:bodyPr/>
          <a:lstStyle>
            <a:lvl1pPr>
              <a:defRPr sz="700">
                <a:solidFill>
                  <a:schemeClr val="tx1">
                    <a:lumMod val="75000"/>
                    <a:lumOff val="25000"/>
                  </a:schemeClr>
                </a:solidFill>
                <a:latin typeface="Titillium Web" pitchFamily="2" charset="77"/>
              </a:defRPr>
            </a:lvl1pPr>
          </a:lstStyle>
          <a:p>
            <a:pPr>
              <a:defRPr/>
            </a:pPr>
            <a:fld id="{153234B2-740F-3F47-B0B3-36C487387F8B}" type="slidenum">
              <a:rPr lang="fr-FR"/>
              <a:pPr>
                <a:defRPr/>
              </a:pPr>
              <a:t>‹N°›</a:t>
            </a:fld>
            <a:endParaRPr lang="fr-FR"/>
          </a:p>
        </p:txBody>
      </p:sp>
    </p:spTree>
    <p:extLst>
      <p:ext uri="{BB962C8B-B14F-4D97-AF65-F5344CB8AC3E}">
        <p14:creationId xmlns:p14="http://schemas.microsoft.com/office/powerpoint/2010/main" val="4180401178"/>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UV TH1">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1458AA5-8C23-46C6-AC3D-68134F4A546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733135" y="-112177"/>
            <a:ext cx="10442213" cy="6970177"/>
          </a:xfrm>
          <a:prstGeom prst="rect">
            <a:avLst/>
          </a:prstGeom>
        </p:spPr>
      </p:pic>
      <p:pic>
        <p:nvPicPr>
          <p:cNvPr id="10" name="Image 9">
            <a:extLst>
              <a:ext uri="{FF2B5EF4-FFF2-40B4-BE49-F238E27FC236}">
                <a16:creationId xmlns:a16="http://schemas.microsoft.com/office/drawing/2014/main" id="{7BF31987-8B34-DB46-937D-8CEEFFA57A5C}"/>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899408" y="526908"/>
            <a:ext cx="4505839" cy="4872855"/>
          </a:xfrm>
          <a:prstGeom prst="rect">
            <a:avLst/>
          </a:prstGeom>
        </p:spPr>
      </p:pic>
      <p:sp>
        <p:nvSpPr>
          <p:cNvPr id="28" name="Titre 27">
            <a:extLst>
              <a:ext uri="{FF2B5EF4-FFF2-40B4-BE49-F238E27FC236}">
                <a16:creationId xmlns:a16="http://schemas.microsoft.com/office/drawing/2014/main" id="{AD110FF0-C919-144B-9B0C-BE275DF3E4E6}"/>
              </a:ext>
            </a:extLst>
          </p:cNvPr>
          <p:cNvSpPr>
            <a:spLocks noGrp="1"/>
          </p:cNvSpPr>
          <p:nvPr>
            <p:ph type="title" hasCustomPrompt="1"/>
          </p:nvPr>
        </p:nvSpPr>
        <p:spPr>
          <a:xfrm>
            <a:off x="6119999" y="2202910"/>
            <a:ext cx="2699999" cy="2051294"/>
          </a:xfrm>
        </p:spPr>
        <p:txBody>
          <a:bodyPr anchor="b" anchorCtr="0"/>
          <a:lstStyle>
            <a:lvl1pPr>
              <a:defRPr u="none" baseline="0">
                <a:solidFill>
                  <a:schemeClr val="bg1"/>
                </a:solidFill>
              </a:defRPr>
            </a:lvl1pPr>
          </a:lstStyle>
          <a:p>
            <a:r>
              <a:rPr lang="fr-FR"/>
              <a:t>Écrire ici</a:t>
            </a:r>
            <a:br>
              <a:rPr lang="fr-FR"/>
            </a:br>
            <a:r>
              <a:rPr lang="fr-FR"/>
              <a:t>le titre du document </a:t>
            </a:r>
          </a:p>
        </p:txBody>
      </p:sp>
      <p:sp>
        <p:nvSpPr>
          <p:cNvPr id="43" name="Espace réservé du texte 42">
            <a:extLst>
              <a:ext uri="{FF2B5EF4-FFF2-40B4-BE49-F238E27FC236}">
                <a16:creationId xmlns:a16="http://schemas.microsoft.com/office/drawing/2014/main" id="{75711C43-1612-A345-9DEC-0AC0F590779B}"/>
              </a:ext>
            </a:extLst>
          </p:cNvPr>
          <p:cNvSpPr>
            <a:spLocks noGrp="1"/>
          </p:cNvSpPr>
          <p:nvPr>
            <p:ph type="body" sz="quarter" idx="10" hasCustomPrompt="1"/>
          </p:nvPr>
        </p:nvSpPr>
        <p:spPr>
          <a:xfrm>
            <a:off x="6119813" y="4333875"/>
            <a:ext cx="2700337" cy="1152525"/>
          </a:xfrm>
        </p:spPr>
        <p:txBody>
          <a:bodyPr>
            <a:normAutofit/>
          </a:bodyPr>
          <a:lstStyle>
            <a:lvl1pPr>
              <a:defRPr sz="1500" b="0" i="0" cap="all" baseline="0">
                <a:solidFill>
                  <a:schemeClr val="accent2"/>
                </a:solidFill>
                <a:latin typeface="Titillium Web SemiBold" pitchFamily="2" charset="77"/>
              </a:defRPr>
            </a:lvl1pPr>
          </a:lstStyle>
          <a:p>
            <a:pPr lvl="0"/>
            <a:r>
              <a:rPr lang="fr-FR"/>
              <a:t>ICI LE </a:t>
            </a:r>
            <a:r>
              <a:rPr lang="fr-FR" err="1"/>
              <a:t>SOUS-TItRE</a:t>
            </a:r>
            <a:endParaRPr lang="fr-FR"/>
          </a:p>
        </p:txBody>
      </p:sp>
      <p:sp>
        <p:nvSpPr>
          <p:cNvPr id="12" name="ZoneTexte 11">
            <a:extLst>
              <a:ext uri="{FF2B5EF4-FFF2-40B4-BE49-F238E27FC236}">
                <a16:creationId xmlns:a16="http://schemas.microsoft.com/office/drawing/2014/main" id="{CA6F5521-4006-4333-AAF2-BA78E9C64AA9}"/>
              </a:ext>
            </a:extLst>
          </p:cNvPr>
          <p:cNvSpPr txBox="1"/>
          <p:nvPr userDrawn="1"/>
        </p:nvSpPr>
        <p:spPr>
          <a:xfrm>
            <a:off x="264018" y="637862"/>
            <a:ext cx="759854" cy="4761901"/>
          </a:xfrm>
          <a:prstGeom prst="rect">
            <a:avLst/>
          </a:prstGeom>
          <a:solidFill>
            <a:schemeClr val="tx1">
              <a:alpha val="25000"/>
            </a:schemeClr>
          </a:solidFill>
          <a:ln w="31750">
            <a:solidFill>
              <a:schemeClr val="bg1"/>
            </a:solidFill>
          </a:ln>
        </p:spPr>
        <p:txBody>
          <a:bodyPr vert="vert270" wrap="square" lIns="40500" tIns="144000" rIns="40500" bIns="144000" rtlCol="0" anchor="ctr" anchorCtr="0">
            <a:normAutofit/>
          </a:bodyPr>
          <a:lstStyle/>
          <a:p>
            <a:pPr>
              <a:lnSpc>
                <a:spcPct val="90000"/>
              </a:lnSpc>
            </a:pPr>
            <a:r>
              <a:rPr lang="fr-FR" sz="1575" b="0" i="0" kern="1200" cap="none" baseline="0" dirty="0">
                <a:solidFill>
                  <a:schemeClr val="bg1"/>
                </a:solidFill>
                <a:effectLst/>
                <a:latin typeface="Titillium Web Light" pitchFamily="2" charset="77"/>
                <a:ea typeface="+mn-ea"/>
                <a:cs typeface="+mn-cs"/>
              </a:rPr>
              <a:t>Comprendre les combats du CCFD-Terre Solidaire : </a:t>
            </a:r>
          </a:p>
          <a:p>
            <a:pPr>
              <a:lnSpc>
                <a:spcPct val="90000"/>
              </a:lnSpc>
            </a:pPr>
            <a:r>
              <a:rPr lang="fr-FR" sz="1575" b="0" i="0" kern="1200" cap="none" baseline="0" dirty="0">
                <a:solidFill>
                  <a:schemeClr val="bg1"/>
                </a:solidFill>
                <a:effectLst/>
                <a:latin typeface="Titillium Web Light" pitchFamily="2" charset="77"/>
                <a:ea typeface="+mn-ea"/>
                <a:cs typeface="+mn-cs"/>
              </a:rPr>
              <a:t>Migrations Internationales (1/2)</a:t>
            </a:r>
          </a:p>
        </p:txBody>
      </p:sp>
      <p:pic>
        <p:nvPicPr>
          <p:cNvPr id="15" name="Image 14">
            <a:extLst>
              <a:ext uri="{FF2B5EF4-FFF2-40B4-BE49-F238E27FC236}">
                <a16:creationId xmlns:a16="http://schemas.microsoft.com/office/drawing/2014/main" id="{54E90FC2-B808-4E89-9370-96C45B773A84}"/>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6119999" y="5900376"/>
            <a:ext cx="2289378" cy="758797"/>
          </a:xfrm>
          <a:prstGeom prst="rect">
            <a:avLst/>
          </a:prstGeom>
        </p:spPr>
      </p:pic>
    </p:spTree>
    <p:extLst>
      <p:ext uri="{BB962C8B-B14F-4D97-AF65-F5344CB8AC3E}">
        <p14:creationId xmlns:p14="http://schemas.microsoft.com/office/powerpoint/2010/main" val="111918227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3" name="Espace réservé du numéro de diapositive 5">
            <a:extLst>
              <a:ext uri="{FF2B5EF4-FFF2-40B4-BE49-F238E27FC236}">
                <a16:creationId xmlns:a16="http://schemas.microsoft.com/office/drawing/2014/main" id="{40766846-D7E5-DD4F-A80D-887C417F2DC8}"/>
              </a:ext>
            </a:extLst>
          </p:cNvPr>
          <p:cNvSpPr>
            <a:spLocks noGrp="1"/>
          </p:cNvSpPr>
          <p:nvPr>
            <p:ph type="sldNum" sz="quarter" idx="4"/>
          </p:nvPr>
        </p:nvSpPr>
        <p:spPr>
          <a:xfrm>
            <a:off x="6457950" y="6510270"/>
            <a:ext cx="2057400" cy="237277"/>
          </a:xfrm>
          <a:prstGeom prst="rect">
            <a:avLst/>
          </a:prstGeom>
        </p:spPr>
        <p:txBody>
          <a:bodyPr vert="horz" lIns="54000" tIns="54000" rIns="54000" bIns="54000" rtlCol="0" anchor="ctr"/>
          <a:lstStyle>
            <a:lvl1pPr algn="r">
              <a:defRPr sz="600" b="0" i="1" baseline="0">
                <a:solidFill>
                  <a:schemeClr val="accent2"/>
                </a:solidFill>
                <a:latin typeface="Titillium Web" pitchFamily="2" charset="77"/>
              </a:defRPr>
            </a:lvl1pPr>
          </a:lstStyle>
          <a:p>
            <a:fld id="{F7EF3976-A4D4-6843-B655-53CF272CD206}" type="slidenum">
              <a:rPr lang="fr-FR" smtClean="0"/>
              <a:pPr/>
              <a:t>‹N°›</a:t>
            </a:fld>
            <a:endParaRPr lang="fr-FR"/>
          </a:p>
        </p:txBody>
      </p:sp>
      <p:sp>
        <p:nvSpPr>
          <p:cNvPr id="4" name="Rectangle 3">
            <a:extLst>
              <a:ext uri="{FF2B5EF4-FFF2-40B4-BE49-F238E27FC236}">
                <a16:creationId xmlns:a16="http://schemas.microsoft.com/office/drawing/2014/main" id="{A747633F-3B57-0648-AF4B-8C5CAFB8A3EC}"/>
              </a:ext>
            </a:extLst>
          </p:cNvPr>
          <p:cNvSpPr/>
          <p:nvPr userDrawn="1"/>
        </p:nvSpPr>
        <p:spPr>
          <a:xfrm>
            <a:off x="1059995" y="6497391"/>
            <a:ext cx="1083951" cy="250156"/>
          </a:xfrm>
          <a:prstGeom prst="rect">
            <a:avLst/>
          </a:prstGeom>
        </p:spPr>
        <p:txBody>
          <a:bodyPr wrap="none" anchor="ctr" anchorCtr="0">
            <a:normAutofit/>
          </a:bodyPr>
          <a:lstStyle/>
          <a:p>
            <a:r>
              <a:rPr lang="fr-FR" sz="600" baseline="0">
                <a:solidFill>
                  <a:schemeClr val="accent2"/>
                </a:solidFill>
                <a:latin typeface="Titillium Web" pitchFamily="2" charset="77"/>
              </a:rPr>
              <a:t>CCFD-Terre Solidaire</a:t>
            </a:r>
          </a:p>
        </p:txBody>
      </p:sp>
      <p:sp>
        <p:nvSpPr>
          <p:cNvPr id="9" name="Titre 8">
            <a:extLst>
              <a:ext uri="{FF2B5EF4-FFF2-40B4-BE49-F238E27FC236}">
                <a16:creationId xmlns:a16="http://schemas.microsoft.com/office/drawing/2014/main" id="{37EA5D77-482A-044A-A1BA-BBCAFF21A884}"/>
              </a:ext>
            </a:extLst>
          </p:cNvPr>
          <p:cNvSpPr>
            <a:spLocks noGrp="1"/>
          </p:cNvSpPr>
          <p:nvPr>
            <p:ph type="title"/>
          </p:nvPr>
        </p:nvSpPr>
        <p:spPr/>
        <p:txBody>
          <a:bodyPr/>
          <a:lstStyle/>
          <a:p>
            <a:r>
              <a:rPr lang="fr-FR"/>
              <a:t>Modifiez le style du titre</a:t>
            </a:r>
          </a:p>
        </p:txBody>
      </p:sp>
      <p:pic>
        <p:nvPicPr>
          <p:cNvPr id="6" name="Image 5">
            <a:extLst>
              <a:ext uri="{FF2B5EF4-FFF2-40B4-BE49-F238E27FC236}">
                <a16:creationId xmlns:a16="http://schemas.microsoft.com/office/drawing/2014/main" id="{0EB1043C-6A61-154C-8E27-8D10B44024F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177020" y="418562"/>
            <a:ext cx="813107" cy="676141"/>
          </a:xfrm>
          <a:prstGeom prst="rect">
            <a:avLst/>
          </a:prstGeom>
        </p:spPr>
      </p:pic>
      <p:cxnSp>
        <p:nvCxnSpPr>
          <p:cNvPr id="8" name="Connecteur droit 7">
            <a:extLst>
              <a:ext uri="{FF2B5EF4-FFF2-40B4-BE49-F238E27FC236}">
                <a16:creationId xmlns:a16="http://schemas.microsoft.com/office/drawing/2014/main" id="{072C0DD3-0250-BB44-BC39-388402517B51}"/>
              </a:ext>
            </a:extLst>
          </p:cNvPr>
          <p:cNvCxnSpPr>
            <a:cxnSpLocks/>
          </p:cNvCxnSpPr>
          <p:nvPr userDrawn="1"/>
        </p:nvCxnSpPr>
        <p:spPr>
          <a:xfrm>
            <a:off x="180000" y="1188000"/>
            <a:ext cx="7200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0273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Modifier les styles du texte du masque</a:t>
            </a:r>
          </a:p>
        </p:txBody>
      </p:sp>
      <p:sp>
        <p:nvSpPr>
          <p:cNvPr id="4" name="Date Placeholder 3"/>
          <p:cNvSpPr>
            <a:spLocks noGrp="1"/>
          </p:cNvSpPr>
          <p:nvPr>
            <p:ph type="dt" sz="half" idx="10"/>
          </p:nvPr>
        </p:nvSpPr>
        <p:spPr/>
        <p:txBody>
          <a:bodyPr/>
          <a:lstStyle/>
          <a:p>
            <a:fld id="{57E98763-5105-4593-B6F1-8FF91577B8F4}" type="datetimeFigureOut">
              <a:rPr lang="fr-FR" smtClean="0"/>
              <a:t>11/05/2023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428190978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cSld name="Titre + contenu 2 colonn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312CC6-F12E-0841-853E-5D5FE70B1ED1}"/>
              </a:ext>
            </a:extLst>
          </p:cNvPr>
          <p:cNvSpPr>
            <a:spLocks noGrp="1"/>
          </p:cNvSpPr>
          <p:nvPr>
            <p:ph type="title" hasCustomPrompt="1"/>
          </p:nvPr>
        </p:nvSpPr>
        <p:spPr>
          <a:xfrm>
            <a:off x="1260000" y="252000"/>
            <a:ext cx="7637400" cy="547842"/>
          </a:xfrm>
          <a:prstGeom prst="rect">
            <a:avLst/>
          </a:prstGeom>
        </p:spPr>
        <p:txBody>
          <a:bodyPr>
            <a:spAutoFit/>
          </a:bodyPr>
          <a:lstStyle>
            <a:lvl1pPr>
              <a:defRPr sz="3200"/>
            </a:lvl1pPr>
          </a:lstStyle>
          <a:p>
            <a:r>
              <a:rPr lang="fr-FR"/>
              <a:t>Modifiez ici le titre</a:t>
            </a:r>
          </a:p>
        </p:txBody>
      </p:sp>
      <p:sp>
        <p:nvSpPr>
          <p:cNvPr id="3" name="Espace réservé du contenu 2">
            <a:extLst>
              <a:ext uri="{FF2B5EF4-FFF2-40B4-BE49-F238E27FC236}">
                <a16:creationId xmlns:a16="http://schemas.microsoft.com/office/drawing/2014/main" id="{237084F3-80C3-724A-9F50-C614AA5C2BF1}"/>
              </a:ext>
            </a:extLst>
          </p:cNvPr>
          <p:cNvSpPr>
            <a:spLocks noGrp="1"/>
          </p:cNvSpPr>
          <p:nvPr>
            <p:ph idx="1" hasCustomPrompt="1"/>
          </p:nvPr>
        </p:nvSpPr>
        <p:spPr>
          <a:xfrm>
            <a:off x="1259999" y="1455578"/>
            <a:ext cx="7637400" cy="4881850"/>
          </a:xfrm>
          <a:prstGeom prst="rect">
            <a:avLst/>
          </a:prstGeom>
        </p:spPr>
        <p:txBody>
          <a:bodyPr numCol="2" spcCol="288000"/>
          <a:lstStyle/>
          <a:p>
            <a:pPr lvl="0"/>
            <a:r>
              <a:rPr lang="fr-FR"/>
              <a:t>Cliquez pour modifier le texte et les styles du texte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C1139421-821E-044E-B849-6F29E94F89E4}"/>
              </a:ext>
            </a:extLst>
          </p:cNvPr>
          <p:cNvSpPr>
            <a:spLocks noGrp="1"/>
          </p:cNvSpPr>
          <p:nvPr>
            <p:ph type="sldNum" sz="quarter" idx="12"/>
          </p:nvPr>
        </p:nvSpPr>
        <p:spPr>
          <a:xfrm>
            <a:off x="6840000" y="6510270"/>
            <a:ext cx="2057400" cy="237277"/>
          </a:xfrm>
          <a:prstGeom prst="rect">
            <a:avLst/>
          </a:prstGeom>
        </p:spPr>
        <p:txBody>
          <a:bodyPr/>
          <a:lstStyle/>
          <a:p>
            <a:fld id="{F7EF3976-A4D4-6843-B655-53CF272CD206}" type="slidenum">
              <a:rPr lang="fr-FR" smtClean="0"/>
              <a:t>‹N°›</a:t>
            </a:fld>
            <a:endParaRPr lang="fr-FR"/>
          </a:p>
        </p:txBody>
      </p:sp>
      <p:cxnSp>
        <p:nvCxnSpPr>
          <p:cNvPr id="9" name="Connecteur droit 8">
            <a:extLst>
              <a:ext uri="{FF2B5EF4-FFF2-40B4-BE49-F238E27FC236}">
                <a16:creationId xmlns:a16="http://schemas.microsoft.com/office/drawing/2014/main" id="{DAC5E912-BE3A-4C44-97C0-9616BEB55579}"/>
              </a:ext>
            </a:extLst>
          </p:cNvPr>
          <p:cNvCxnSpPr>
            <a:cxnSpLocks/>
          </p:cNvCxnSpPr>
          <p:nvPr userDrawn="1"/>
        </p:nvCxnSpPr>
        <p:spPr>
          <a:xfrm>
            <a:off x="5076626" y="1455578"/>
            <a:ext cx="0" cy="4881850"/>
          </a:xfrm>
          <a:prstGeom prst="line">
            <a:avLst/>
          </a:prstGeom>
          <a:ln w="6350"/>
        </p:spPr>
        <p:style>
          <a:lnRef idx="1">
            <a:schemeClr val="accent1"/>
          </a:lnRef>
          <a:fillRef idx="0">
            <a:schemeClr val="accent1"/>
          </a:fillRef>
          <a:effectRef idx="0">
            <a:schemeClr val="accent1"/>
          </a:effectRef>
          <a:fontRef idx="minor">
            <a:schemeClr val="tx1"/>
          </a:fontRef>
        </p:style>
      </p:cxnSp>
      <p:sp>
        <p:nvSpPr>
          <p:cNvPr id="7" name="Espace réservé du pied de page 4">
            <a:extLst>
              <a:ext uri="{FF2B5EF4-FFF2-40B4-BE49-F238E27FC236}">
                <a16:creationId xmlns:a16="http://schemas.microsoft.com/office/drawing/2014/main" id="{D23BDB59-1E32-E749-BF6F-EADCE7D0371E}"/>
              </a:ext>
            </a:extLst>
          </p:cNvPr>
          <p:cNvSpPr>
            <a:spLocks noGrp="1"/>
          </p:cNvSpPr>
          <p:nvPr>
            <p:ph type="ftr" sz="quarter" idx="3"/>
          </p:nvPr>
        </p:nvSpPr>
        <p:spPr>
          <a:xfrm>
            <a:off x="1260000" y="6510270"/>
            <a:ext cx="1327756" cy="237277"/>
          </a:xfrm>
          <a:prstGeom prst="rect">
            <a:avLst/>
          </a:prstGeom>
        </p:spPr>
        <p:txBody>
          <a:bodyPr vert="horz" lIns="54000" tIns="54000" rIns="54000" bIns="54000" rtlCol="0" anchor="b" anchorCtr="0"/>
          <a:lstStyle>
            <a:lvl1pPr algn="l" fontAlgn="b">
              <a:defRPr sz="600" baseline="0">
                <a:solidFill>
                  <a:schemeClr val="accent2"/>
                </a:solidFill>
                <a:latin typeface="Titillium Web" pitchFamily="2" charset="77"/>
              </a:defRPr>
            </a:lvl1pPr>
          </a:lstStyle>
          <a:p>
            <a:r>
              <a:rPr lang="fr-FR"/>
              <a:t>CCFD-Terre Solidaire</a:t>
            </a:r>
          </a:p>
        </p:txBody>
      </p:sp>
    </p:spTree>
    <p:extLst>
      <p:ext uri="{BB962C8B-B14F-4D97-AF65-F5344CB8AC3E}">
        <p14:creationId xmlns:p14="http://schemas.microsoft.com/office/powerpoint/2010/main" val="149510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cSld name="4_Titre et contenu">
    <p:spTree>
      <p:nvGrpSpPr>
        <p:cNvPr id="1" name=""/>
        <p:cNvGrpSpPr/>
        <p:nvPr/>
      </p:nvGrpSpPr>
      <p:grpSpPr>
        <a:xfrm>
          <a:off x="0" y="0"/>
          <a:ext cx="0" cy="0"/>
          <a:chOff x="0" y="0"/>
          <a:chExt cx="0" cy="0"/>
        </a:xfrm>
      </p:grpSpPr>
      <p:sp>
        <p:nvSpPr>
          <p:cNvPr id="16" name="Espace réservé pour une image  15">
            <a:extLst>
              <a:ext uri="{FF2B5EF4-FFF2-40B4-BE49-F238E27FC236}">
                <a16:creationId xmlns:a16="http://schemas.microsoft.com/office/drawing/2014/main" id="{126683F2-8A28-AA4B-BA0A-79DFC23D4EFD}"/>
              </a:ext>
            </a:extLst>
          </p:cNvPr>
          <p:cNvSpPr>
            <a:spLocks noGrp="1"/>
          </p:cNvSpPr>
          <p:nvPr>
            <p:ph type="pic" sz="quarter" idx="15"/>
          </p:nvPr>
        </p:nvSpPr>
        <p:spPr>
          <a:xfrm>
            <a:off x="0" y="0"/>
            <a:ext cx="9144000" cy="6278880"/>
          </a:xfrm>
        </p:spPr>
        <p:txBody>
          <a:bodyPr rtlCol="0" anchor="ctr">
            <a:normAutofit/>
          </a:bodyPr>
          <a:lstStyle>
            <a:lvl1pPr marL="0" indent="0" algn="ctr">
              <a:buFontTx/>
              <a:buNone/>
              <a:defRPr sz="1400">
                <a:solidFill>
                  <a:schemeClr val="tx2"/>
                </a:solidFill>
              </a:defRPr>
            </a:lvl1pPr>
          </a:lstStyle>
          <a:p>
            <a:pPr lvl="0"/>
            <a:endParaRPr lang="fr-FR" noProof="0"/>
          </a:p>
        </p:txBody>
      </p:sp>
      <p:sp>
        <p:nvSpPr>
          <p:cNvPr id="7" name="Footer Placeholder 4">
            <a:extLst>
              <a:ext uri="{FF2B5EF4-FFF2-40B4-BE49-F238E27FC236}">
                <a16:creationId xmlns:a16="http://schemas.microsoft.com/office/drawing/2014/main" id="{8AD8CB67-22B7-9F46-8474-F15BDD545711}"/>
              </a:ext>
            </a:extLst>
          </p:cNvPr>
          <p:cNvSpPr>
            <a:spLocks noGrp="1"/>
          </p:cNvSpPr>
          <p:nvPr>
            <p:ph type="ftr" sz="quarter" idx="16"/>
          </p:nvPr>
        </p:nvSpPr>
        <p:spPr>
          <a:xfrm>
            <a:off x="4384675" y="6415132"/>
            <a:ext cx="2860675" cy="365125"/>
          </a:xfrm>
        </p:spPr>
        <p:txBody>
          <a:bodyPr/>
          <a:lstStyle>
            <a:lvl1pPr algn="l">
              <a:defRPr sz="700">
                <a:solidFill>
                  <a:schemeClr val="tx1">
                    <a:lumMod val="75000"/>
                    <a:lumOff val="25000"/>
                  </a:schemeClr>
                </a:solidFill>
                <a:latin typeface="Titillium Web" pitchFamily="2" charset="77"/>
              </a:defRPr>
            </a:lvl1pPr>
          </a:lstStyle>
          <a:p>
            <a:pPr>
              <a:defRPr/>
            </a:pPr>
            <a:r>
              <a:rPr lang="fr-FR"/>
              <a:t>CTP Migrations élargie - 28 et 29 janvier 2021</a:t>
            </a:r>
          </a:p>
        </p:txBody>
      </p:sp>
      <p:sp>
        <p:nvSpPr>
          <p:cNvPr id="8" name="Slide Number Placeholder 5">
            <a:extLst>
              <a:ext uri="{FF2B5EF4-FFF2-40B4-BE49-F238E27FC236}">
                <a16:creationId xmlns:a16="http://schemas.microsoft.com/office/drawing/2014/main" id="{AE628B0F-B9ED-D943-BFF7-8E7566EE8766}"/>
              </a:ext>
            </a:extLst>
          </p:cNvPr>
          <p:cNvSpPr>
            <a:spLocks noGrp="1"/>
          </p:cNvSpPr>
          <p:nvPr>
            <p:ph type="sldNum" sz="quarter" idx="17"/>
          </p:nvPr>
        </p:nvSpPr>
        <p:spPr>
          <a:xfrm>
            <a:off x="8607425" y="6418263"/>
            <a:ext cx="439738" cy="365125"/>
          </a:xfrm>
        </p:spPr>
        <p:txBody>
          <a:bodyPr/>
          <a:lstStyle>
            <a:lvl1pPr>
              <a:defRPr sz="700">
                <a:solidFill>
                  <a:schemeClr val="tx1">
                    <a:lumMod val="75000"/>
                    <a:lumOff val="25000"/>
                  </a:schemeClr>
                </a:solidFill>
                <a:latin typeface="Titillium Web" pitchFamily="2" charset="77"/>
              </a:defRPr>
            </a:lvl1pPr>
          </a:lstStyle>
          <a:p>
            <a:pPr>
              <a:defRPr/>
            </a:pPr>
            <a:fld id="{153234B2-740F-3F47-B0B3-36C487387F8B}" type="slidenum">
              <a:rPr lang="fr-FR"/>
              <a:pPr>
                <a:defRPr/>
              </a:pPr>
              <a:t>‹N°›</a:t>
            </a:fld>
            <a:endParaRPr lang="fr-FR"/>
          </a:p>
        </p:txBody>
      </p:sp>
    </p:spTree>
    <p:extLst>
      <p:ext uri="{BB962C8B-B14F-4D97-AF65-F5344CB8AC3E}">
        <p14:creationId xmlns:p14="http://schemas.microsoft.com/office/powerpoint/2010/main" val="2473094326"/>
      </p:ext>
    </p:extLst>
  </p:cSld>
  <p:clrMapOvr>
    <a:masterClrMapping/>
  </p:clrMapOvr>
  <mc:AlternateContent xmlns:mc="http://schemas.openxmlformats.org/markup-compatibility/2006" xmlns:p14="http://schemas.microsoft.com/office/powerpoint/2010/main">
    <mc:Choice Requires="p14">
      <p:transition spd="slow" p14:dur="1500">
        <p:fade/>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7428B82-4E54-4732-BA2C-F4D132A28B6E}"/>
              </a:ext>
            </a:extLst>
          </p:cNvPr>
          <p:cNvSpPr>
            <a:spLocks noGrp="1"/>
          </p:cNvSpPr>
          <p:nvPr>
            <p:ph type="ctrTitle"/>
          </p:nvPr>
        </p:nvSpPr>
        <p:spPr>
          <a:xfrm>
            <a:off x="1143000" y="1122363"/>
            <a:ext cx="6858000" cy="2387600"/>
          </a:xfrm>
        </p:spPr>
        <p:txBody>
          <a:bodyPr anchor="b"/>
          <a:lstStyle>
            <a:lvl1pPr algn="ctr">
              <a:defRPr sz="4500"/>
            </a:lvl1pPr>
          </a:lstStyle>
          <a:p>
            <a:r>
              <a:rPr lang="fr-FR"/>
              <a:t>Modifiez le style du titre</a:t>
            </a:r>
          </a:p>
        </p:txBody>
      </p:sp>
      <p:sp>
        <p:nvSpPr>
          <p:cNvPr id="3" name="Sous-titre 2">
            <a:extLst>
              <a:ext uri="{FF2B5EF4-FFF2-40B4-BE49-F238E27FC236}">
                <a16:creationId xmlns:a16="http://schemas.microsoft.com/office/drawing/2014/main" id="{920D8293-E7E3-4576-A3AA-01ACFF34503A}"/>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E696A460-A202-4233-92EA-E83AA9DF66E7}"/>
              </a:ext>
            </a:extLst>
          </p:cNvPr>
          <p:cNvSpPr>
            <a:spLocks noGrp="1"/>
          </p:cNvSpPr>
          <p:nvPr>
            <p:ph type="dt" sz="half" idx="10"/>
          </p:nvPr>
        </p:nvSpPr>
        <p:spPr/>
        <p:txBody>
          <a:body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488FED86-0737-4D63-AC87-B30E8ED49294}"/>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EF8AA06D-F48C-43BA-ADC4-D07452E8CD67}"/>
              </a:ext>
            </a:extLst>
          </p:cNvPr>
          <p:cNvSpPr>
            <a:spLocks noGrp="1"/>
          </p:cNvSpPr>
          <p:nvPr>
            <p:ph type="sldNum" sz="quarter" idx="12"/>
          </p:nvPr>
        </p:nvSpPr>
        <p:spPr/>
        <p:txBody>
          <a:bodyPr/>
          <a:lstStyle/>
          <a:p>
            <a:fld id="{A499A7D5-FBE8-44D4-B972-2090F672617E}" type="slidenum">
              <a:rPr lang="fr-FR" smtClean="0"/>
              <a:t>‹N°›</a:t>
            </a:fld>
            <a:endParaRPr lang="fr-FR"/>
          </a:p>
        </p:txBody>
      </p:sp>
    </p:spTree>
    <p:extLst>
      <p:ext uri="{BB962C8B-B14F-4D97-AF65-F5344CB8AC3E}">
        <p14:creationId xmlns:p14="http://schemas.microsoft.com/office/powerpoint/2010/main" val="317565739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UV TH3">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013AF1B7-301C-4E3A-AC00-C7EE78B5278D}"/>
              </a:ext>
            </a:extLst>
          </p:cNvPr>
          <p:cNvPicPr>
            <a:picLocks/>
          </p:cNvPicPr>
          <p:nvPr userDrawn="1"/>
        </p:nvPicPr>
        <p:blipFill rotWithShape="1">
          <a:blip r:embed="rId2" cstate="email">
            <a:extLst>
              <a:ext uri="{28A0092B-C50C-407E-A947-70E740481C1C}">
                <a14:useLocalDpi xmlns:a14="http://schemas.microsoft.com/office/drawing/2010/main"/>
              </a:ext>
            </a:extLst>
          </a:blip>
          <a:srcRect/>
          <a:stretch/>
        </p:blipFill>
        <p:spPr>
          <a:xfrm>
            <a:off x="1229931" y="231819"/>
            <a:ext cx="7741349" cy="6148950"/>
          </a:xfrm>
          <a:prstGeom prst="rect">
            <a:avLst/>
          </a:prstGeom>
        </p:spPr>
      </p:pic>
      <p:sp>
        <p:nvSpPr>
          <p:cNvPr id="2" name="Rectangle 1">
            <a:extLst>
              <a:ext uri="{FF2B5EF4-FFF2-40B4-BE49-F238E27FC236}">
                <a16:creationId xmlns:a16="http://schemas.microsoft.com/office/drawing/2014/main" id="{40AA3A01-6309-4262-B41E-EB4EA4E3C6EE}"/>
              </a:ext>
            </a:extLst>
          </p:cNvPr>
          <p:cNvSpPr/>
          <p:nvPr userDrawn="1"/>
        </p:nvSpPr>
        <p:spPr>
          <a:xfrm>
            <a:off x="3591068" y="231819"/>
            <a:ext cx="5306332" cy="6148950"/>
          </a:xfrm>
          <a:prstGeom prst="rect">
            <a:avLst/>
          </a:prstGeom>
          <a:solidFill>
            <a:srgbClr val="0055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CF3E96C4-0298-D441-B011-0DED8C07444D}"/>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a:stretch/>
        </p:blipFill>
        <p:spPr>
          <a:xfrm>
            <a:off x="8897400" y="231819"/>
            <a:ext cx="182206" cy="6162541"/>
          </a:xfrm>
          <a:prstGeom prst="rect">
            <a:avLst/>
          </a:prstGeom>
        </p:spPr>
      </p:pic>
      <p:sp>
        <p:nvSpPr>
          <p:cNvPr id="3" name="Espace réservé du pied de page 2">
            <a:extLst>
              <a:ext uri="{FF2B5EF4-FFF2-40B4-BE49-F238E27FC236}">
                <a16:creationId xmlns:a16="http://schemas.microsoft.com/office/drawing/2014/main" id="{A95DB933-947E-424A-A8AE-FDA4F3BCB52A}"/>
              </a:ext>
            </a:extLst>
          </p:cNvPr>
          <p:cNvSpPr>
            <a:spLocks noGrp="1"/>
          </p:cNvSpPr>
          <p:nvPr>
            <p:ph type="ftr" sz="quarter" idx="10"/>
          </p:nvPr>
        </p:nvSpPr>
        <p:spPr/>
        <p:txBody>
          <a:bodyPr/>
          <a:lstStyle/>
          <a:p>
            <a:endParaRPr lang="fr-FR"/>
          </a:p>
        </p:txBody>
      </p:sp>
      <p:sp>
        <p:nvSpPr>
          <p:cNvPr id="4" name="Espace réservé du numéro de diapositive 3">
            <a:extLst>
              <a:ext uri="{FF2B5EF4-FFF2-40B4-BE49-F238E27FC236}">
                <a16:creationId xmlns:a16="http://schemas.microsoft.com/office/drawing/2014/main" id="{49E018BA-ECEE-984D-80C3-073368D5A93B}"/>
              </a:ext>
            </a:extLst>
          </p:cNvPr>
          <p:cNvSpPr>
            <a:spLocks noGrp="1"/>
          </p:cNvSpPr>
          <p:nvPr>
            <p:ph type="sldNum" sz="quarter" idx="11"/>
          </p:nvPr>
        </p:nvSpPr>
        <p:spPr/>
        <p:txBody>
          <a:bodyPr/>
          <a:lstStyle/>
          <a:p>
            <a:fld id="{F7EF3976-A4D4-6843-B655-53CF272CD206}" type="slidenum">
              <a:rPr lang="fr-FR" smtClean="0"/>
              <a:pPr/>
              <a:t>‹N°›</a:t>
            </a:fld>
            <a:endParaRPr lang="fr-FR"/>
          </a:p>
        </p:txBody>
      </p:sp>
      <p:sp>
        <p:nvSpPr>
          <p:cNvPr id="8" name="Titre 7">
            <a:extLst>
              <a:ext uri="{FF2B5EF4-FFF2-40B4-BE49-F238E27FC236}">
                <a16:creationId xmlns:a16="http://schemas.microsoft.com/office/drawing/2014/main" id="{BD0F68AC-0577-434E-845E-E2168F93836C}"/>
              </a:ext>
            </a:extLst>
          </p:cNvPr>
          <p:cNvSpPr>
            <a:spLocks noGrp="1"/>
          </p:cNvSpPr>
          <p:nvPr>
            <p:ph type="title" hasCustomPrompt="1"/>
          </p:nvPr>
        </p:nvSpPr>
        <p:spPr>
          <a:xfrm>
            <a:off x="4734739" y="1406252"/>
            <a:ext cx="3446873" cy="4153671"/>
          </a:xfrm>
        </p:spPr>
        <p:txBody>
          <a:bodyPr anchor="t" anchorCtr="0"/>
          <a:lstStyle>
            <a:lvl1pPr>
              <a:defRPr u="none" baseline="0">
                <a:solidFill>
                  <a:schemeClr val="bg1"/>
                </a:solidFill>
                <a:latin typeface="Titillium Web ExtraLight" pitchFamily="2" charset="77"/>
              </a:defRPr>
            </a:lvl1pPr>
          </a:lstStyle>
          <a:p>
            <a:r>
              <a:rPr lang="fr-FR" dirty="0"/>
              <a:t>Mobiliser les </a:t>
            </a:r>
            <a:r>
              <a:rPr lang="fr-FR" dirty="0" err="1"/>
              <a:t>citoyen·nes</a:t>
            </a:r>
            <a:r>
              <a:rPr lang="fr-FR" dirty="0"/>
              <a:t> dans une perspective </a:t>
            </a:r>
            <a:br>
              <a:rPr lang="fr-FR" dirty="0"/>
            </a:br>
            <a:r>
              <a:rPr lang="fr-FR" dirty="0"/>
              <a:t>de solidarité internationale</a:t>
            </a:r>
          </a:p>
        </p:txBody>
      </p:sp>
      <p:sp>
        <p:nvSpPr>
          <p:cNvPr id="5" name="Rectangle 4">
            <a:extLst>
              <a:ext uri="{FF2B5EF4-FFF2-40B4-BE49-F238E27FC236}">
                <a16:creationId xmlns:a16="http://schemas.microsoft.com/office/drawing/2014/main" id="{0F76A023-FF85-48C6-9EB5-2FCA6C8801FB}"/>
              </a:ext>
            </a:extLst>
          </p:cNvPr>
          <p:cNvSpPr/>
          <p:nvPr userDrawn="1"/>
        </p:nvSpPr>
        <p:spPr>
          <a:xfrm>
            <a:off x="3517188" y="231819"/>
            <a:ext cx="72000" cy="6148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71956026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uverture 4">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945AA9-2A4D-4A5E-B8A5-AB9FA3E7EE9F}"/>
              </a:ext>
            </a:extLst>
          </p:cNvPr>
          <p:cNvSpPr/>
          <p:nvPr userDrawn="1"/>
        </p:nvSpPr>
        <p:spPr>
          <a:xfrm>
            <a:off x="-1" y="1542473"/>
            <a:ext cx="9144001" cy="4027054"/>
          </a:xfrm>
          <a:prstGeom prst="rect">
            <a:avLst/>
          </a:prstGeom>
          <a:solidFill>
            <a:srgbClr val="FF66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350">
              <a:solidFill>
                <a:srgbClr val="FF6620"/>
              </a:solidFill>
            </a:endParaRPr>
          </a:p>
        </p:txBody>
      </p:sp>
      <p:pic>
        <p:nvPicPr>
          <p:cNvPr id="7" name="Image 6">
            <a:extLst>
              <a:ext uri="{FF2B5EF4-FFF2-40B4-BE49-F238E27FC236}">
                <a16:creationId xmlns:a16="http://schemas.microsoft.com/office/drawing/2014/main" id="{9C9FC24E-82C5-4BB9-B4EA-203FB96D6FB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969824" y="1847629"/>
            <a:ext cx="2271288" cy="3162742"/>
          </a:xfrm>
          <a:prstGeom prst="rect">
            <a:avLst/>
          </a:prstGeom>
        </p:spPr>
      </p:pic>
      <p:sp>
        <p:nvSpPr>
          <p:cNvPr id="11" name="Espace réservé du texte 10">
            <a:extLst>
              <a:ext uri="{FF2B5EF4-FFF2-40B4-BE49-F238E27FC236}">
                <a16:creationId xmlns:a16="http://schemas.microsoft.com/office/drawing/2014/main" id="{83F09CDE-ED27-49F0-A279-CD0C229FB049}"/>
              </a:ext>
            </a:extLst>
          </p:cNvPr>
          <p:cNvSpPr>
            <a:spLocks noGrp="1"/>
          </p:cNvSpPr>
          <p:nvPr>
            <p:ph type="body" sz="quarter" idx="10" hasCustomPrompt="1"/>
          </p:nvPr>
        </p:nvSpPr>
        <p:spPr>
          <a:xfrm>
            <a:off x="3605213" y="2187575"/>
            <a:ext cx="4737509" cy="1855788"/>
          </a:xfrm>
          <a:prstGeom prst="rect">
            <a:avLst/>
          </a:prstGeom>
        </p:spPr>
        <p:txBody>
          <a:bodyPr>
            <a:noAutofit/>
          </a:bodyPr>
          <a:lstStyle>
            <a:lvl1pPr marL="0" indent="0">
              <a:buNone/>
              <a:defRPr sz="5400">
                <a:solidFill>
                  <a:schemeClr val="bg1"/>
                </a:solidFill>
                <a:latin typeface="Futura Condensed BQ" pitchFamily="50" charset="0"/>
              </a:defRPr>
            </a:lvl1pPr>
          </a:lstStyle>
          <a:p>
            <a:pPr lvl="0"/>
            <a:r>
              <a:rPr lang="fr-FR" dirty="0"/>
              <a:t>TITRE DE LA PRÉSENTATION</a:t>
            </a:r>
          </a:p>
        </p:txBody>
      </p:sp>
      <p:sp>
        <p:nvSpPr>
          <p:cNvPr id="13" name="Espace réservé du texte 12">
            <a:extLst>
              <a:ext uri="{FF2B5EF4-FFF2-40B4-BE49-F238E27FC236}">
                <a16:creationId xmlns:a16="http://schemas.microsoft.com/office/drawing/2014/main" id="{99D7F603-58EE-4873-8175-AC7A55EBB586}"/>
              </a:ext>
            </a:extLst>
          </p:cNvPr>
          <p:cNvSpPr>
            <a:spLocks noGrp="1"/>
          </p:cNvSpPr>
          <p:nvPr>
            <p:ph type="body" sz="quarter" idx="11" hasCustomPrompt="1"/>
          </p:nvPr>
        </p:nvSpPr>
        <p:spPr>
          <a:xfrm>
            <a:off x="3605213" y="4298950"/>
            <a:ext cx="4758929" cy="711200"/>
          </a:xfrm>
          <a:prstGeom prst="rect">
            <a:avLst/>
          </a:prstGeom>
        </p:spPr>
        <p:txBody>
          <a:bodyPr>
            <a:normAutofit/>
          </a:bodyPr>
          <a:lstStyle>
            <a:lvl1pPr marL="0" indent="0">
              <a:buNone/>
              <a:defRPr sz="2700">
                <a:solidFill>
                  <a:schemeClr val="bg1"/>
                </a:solidFill>
                <a:latin typeface="Futura Condensed BQ" pitchFamily="50" charset="0"/>
              </a:defRPr>
            </a:lvl1pPr>
          </a:lstStyle>
          <a:p>
            <a:pPr lvl="0"/>
            <a:r>
              <a:rPr lang="fr-FR" dirty="0"/>
              <a:t>SOUS-TITRE DE LA PRÉSENTATION</a:t>
            </a:r>
          </a:p>
        </p:txBody>
      </p:sp>
    </p:spTree>
    <p:extLst>
      <p:ext uri="{BB962C8B-B14F-4D97-AF65-F5344CB8AC3E}">
        <p14:creationId xmlns:p14="http://schemas.microsoft.com/office/powerpoint/2010/main" val="47469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B6E8D333-7B29-5D4A-A4A7-71AFF2FDF2FC}"/>
              </a:ext>
            </a:extLst>
          </p:cNvPr>
          <p:cNvSpPr>
            <a:spLocks noGrp="1"/>
          </p:cNvSpPr>
          <p:nvPr>
            <p:ph type="title" hasCustomPrompt="1"/>
          </p:nvPr>
        </p:nvSpPr>
        <p:spPr>
          <a:xfrm>
            <a:off x="1260000" y="252000"/>
            <a:ext cx="3864665" cy="1007258"/>
          </a:xfrm>
        </p:spPr>
        <p:txBody>
          <a:bodyPr/>
          <a:lstStyle/>
          <a:p>
            <a:r>
              <a:rPr lang="fr-FR"/>
              <a:t>Modifiez ici</a:t>
            </a:r>
            <a:br>
              <a:rPr lang="fr-FR"/>
            </a:br>
            <a:r>
              <a:rPr lang="fr-FR"/>
              <a:t>le titre</a:t>
            </a:r>
          </a:p>
        </p:txBody>
      </p:sp>
      <p:sp>
        <p:nvSpPr>
          <p:cNvPr id="5" name="Espace réservé du pied de page 4">
            <a:extLst>
              <a:ext uri="{FF2B5EF4-FFF2-40B4-BE49-F238E27FC236}">
                <a16:creationId xmlns:a16="http://schemas.microsoft.com/office/drawing/2014/main" id="{54E8BDBB-5DD9-7C49-ACDD-44C989166F43}"/>
              </a:ext>
            </a:extLst>
          </p:cNvPr>
          <p:cNvSpPr>
            <a:spLocks noGrp="1"/>
          </p:cNvSpPr>
          <p:nvPr>
            <p:ph type="ftr" sz="quarter" idx="3"/>
          </p:nvPr>
        </p:nvSpPr>
        <p:spPr>
          <a:xfrm>
            <a:off x="1260000" y="6510270"/>
            <a:ext cx="1327756" cy="237277"/>
          </a:xfrm>
          <a:prstGeom prst="rect">
            <a:avLst/>
          </a:prstGeom>
        </p:spPr>
        <p:txBody>
          <a:bodyPr vert="horz" lIns="54000" tIns="54000" rIns="54000" bIns="54000" rtlCol="0" anchor="b" anchorCtr="0"/>
          <a:lstStyle>
            <a:lvl1pPr algn="l" fontAlgn="b">
              <a:defRPr sz="600" baseline="0">
                <a:solidFill>
                  <a:schemeClr val="accent2"/>
                </a:solidFill>
                <a:latin typeface="Titillium Web" pitchFamily="2" charset="77"/>
              </a:defRPr>
            </a:lvl1pPr>
          </a:lstStyle>
          <a:p>
            <a:endParaRPr lang="fr-FR"/>
          </a:p>
        </p:txBody>
      </p:sp>
      <p:sp>
        <p:nvSpPr>
          <p:cNvPr id="7" name="Espace réservé du numéro de diapositive 5">
            <a:extLst>
              <a:ext uri="{FF2B5EF4-FFF2-40B4-BE49-F238E27FC236}">
                <a16:creationId xmlns:a16="http://schemas.microsoft.com/office/drawing/2014/main" id="{9F0483EA-AADB-EB45-8FA1-882CD8C0BDFD}"/>
              </a:ext>
            </a:extLst>
          </p:cNvPr>
          <p:cNvSpPr>
            <a:spLocks noGrp="1"/>
          </p:cNvSpPr>
          <p:nvPr>
            <p:ph type="sldNum" sz="quarter" idx="4"/>
          </p:nvPr>
        </p:nvSpPr>
        <p:spPr>
          <a:xfrm>
            <a:off x="6846626" y="6510269"/>
            <a:ext cx="2057400" cy="237277"/>
          </a:xfrm>
          <a:prstGeom prst="rect">
            <a:avLst/>
          </a:prstGeom>
        </p:spPr>
        <p:txBody>
          <a:bodyPr vert="horz" lIns="54000" tIns="54000" rIns="54000" bIns="54000" rtlCol="0" anchor="ctr"/>
          <a:lstStyle>
            <a:lvl1pPr algn="r">
              <a:defRPr sz="600" b="0" i="1" baseline="0">
                <a:solidFill>
                  <a:schemeClr val="accent2"/>
                </a:solidFill>
                <a:latin typeface="Titillium Web" pitchFamily="2" charset="77"/>
              </a:defRPr>
            </a:lvl1pPr>
          </a:lstStyle>
          <a:p>
            <a:fld id="{F7EF3976-A4D4-6843-B655-53CF272CD206}" type="slidenum">
              <a:rPr lang="fr-FR" smtClean="0"/>
              <a:pPr/>
              <a:t>‹N°›</a:t>
            </a:fld>
            <a:endParaRPr lang="fr-FR"/>
          </a:p>
        </p:txBody>
      </p:sp>
      <p:cxnSp>
        <p:nvCxnSpPr>
          <p:cNvPr id="10" name="Connecteur droit 9">
            <a:extLst>
              <a:ext uri="{FF2B5EF4-FFF2-40B4-BE49-F238E27FC236}">
                <a16:creationId xmlns:a16="http://schemas.microsoft.com/office/drawing/2014/main" id="{88AD4773-7EEC-ED44-8056-F73A4EB45EC9}"/>
              </a:ext>
            </a:extLst>
          </p:cNvPr>
          <p:cNvCxnSpPr/>
          <p:nvPr userDrawn="1"/>
        </p:nvCxnSpPr>
        <p:spPr>
          <a:xfrm>
            <a:off x="1358348" y="1245704"/>
            <a:ext cx="7480852" cy="0"/>
          </a:xfrm>
          <a:prstGeom prst="line">
            <a:avLst/>
          </a:prstGeom>
          <a:ln w="190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701621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UV TH3">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AA3A01-6309-4262-B41E-EB4EA4E3C6EE}"/>
              </a:ext>
            </a:extLst>
          </p:cNvPr>
          <p:cNvSpPr/>
          <p:nvPr userDrawn="1"/>
        </p:nvSpPr>
        <p:spPr>
          <a:xfrm>
            <a:off x="3591068" y="231819"/>
            <a:ext cx="5306332" cy="6148950"/>
          </a:xfrm>
          <a:prstGeom prst="rect">
            <a:avLst/>
          </a:prstGeom>
          <a:solidFill>
            <a:srgbClr val="00558C">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 name="Image 5">
            <a:extLst>
              <a:ext uri="{FF2B5EF4-FFF2-40B4-BE49-F238E27FC236}">
                <a16:creationId xmlns:a16="http://schemas.microsoft.com/office/drawing/2014/main" id="{CF3E96C4-0298-D441-B011-0DED8C07444D}"/>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8897400" y="231819"/>
            <a:ext cx="182206" cy="6162541"/>
          </a:xfrm>
          <a:prstGeom prst="rect">
            <a:avLst/>
          </a:prstGeom>
        </p:spPr>
      </p:pic>
      <p:sp>
        <p:nvSpPr>
          <p:cNvPr id="3" name="Espace réservé du pied de page 2">
            <a:extLst>
              <a:ext uri="{FF2B5EF4-FFF2-40B4-BE49-F238E27FC236}">
                <a16:creationId xmlns:a16="http://schemas.microsoft.com/office/drawing/2014/main" id="{A95DB933-947E-424A-A8AE-FDA4F3BCB52A}"/>
              </a:ext>
            </a:extLst>
          </p:cNvPr>
          <p:cNvSpPr>
            <a:spLocks noGrp="1"/>
          </p:cNvSpPr>
          <p:nvPr>
            <p:ph type="ftr" sz="quarter" idx="10"/>
          </p:nvPr>
        </p:nvSpPr>
        <p:spPr/>
        <p:txBody>
          <a:bodyPr/>
          <a:lstStyle/>
          <a:p>
            <a:endParaRPr lang="fr-FR"/>
          </a:p>
        </p:txBody>
      </p:sp>
      <p:sp>
        <p:nvSpPr>
          <p:cNvPr id="4" name="Espace réservé du numéro de diapositive 3">
            <a:extLst>
              <a:ext uri="{FF2B5EF4-FFF2-40B4-BE49-F238E27FC236}">
                <a16:creationId xmlns:a16="http://schemas.microsoft.com/office/drawing/2014/main" id="{49E018BA-ECEE-984D-80C3-073368D5A93B}"/>
              </a:ext>
            </a:extLst>
          </p:cNvPr>
          <p:cNvSpPr>
            <a:spLocks noGrp="1"/>
          </p:cNvSpPr>
          <p:nvPr>
            <p:ph type="sldNum" sz="quarter" idx="11"/>
          </p:nvPr>
        </p:nvSpPr>
        <p:spPr/>
        <p:txBody>
          <a:bodyPr/>
          <a:lstStyle/>
          <a:p>
            <a:fld id="{F7EF3976-A4D4-6843-B655-53CF272CD206}" type="slidenum">
              <a:rPr lang="fr-FR" smtClean="0"/>
              <a:pPr/>
              <a:t>‹N°›</a:t>
            </a:fld>
            <a:endParaRPr lang="fr-FR"/>
          </a:p>
        </p:txBody>
      </p:sp>
      <p:sp>
        <p:nvSpPr>
          <p:cNvPr id="8" name="Titre 7">
            <a:extLst>
              <a:ext uri="{FF2B5EF4-FFF2-40B4-BE49-F238E27FC236}">
                <a16:creationId xmlns:a16="http://schemas.microsoft.com/office/drawing/2014/main" id="{BD0F68AC-0577-434E-845E-E2168F93836C}"/>
              </a:ext>
            </a:extLst>
          </p:cNvPr>
          <p:cNvSpPr>
            <a:spLocks noGrp="1"/>
          </p:cNvSpPr>
          <p:nvPr>
            <p:ph type="title" hasCustomPrompt="1"/>
          </p:nvPr>
        </p:nvSpPr>
        <p:spPr>
          <a:xfrm>
            <a:off x="5448647" y="1604214"/>
            <a:ext cx="3446873" cy="4153671"/>
          </a:xfrm>
        </p:spPr>
        <p:txBody>
          <a:bodyPr anchor="t" anchorCtr="0"/>
          <a:lstStyle>
            <a:lvl1pPr>
              <a:defRPr u="none" baseline="0">
                <a:solidFill>
                  <a:schemeClr val="bg1"/>
                </a:solidFill>
                <a:latin typeface="Titillium Web ExtraLight" pitchFamily="2" charset="77"/>
              </a:defRPr>
            </a:lvl1pPr>
          </a:lstStyle>
          <a:p>
            <a:r>
              <a:rPr lang="fr-FR" dirty="0"/>
              <a:t>Mobiliser les </a:t>
            </a:r>
            <a:r>
              <a:rPr lang="fr-FR" dirty="0" err="1"/>
              <a:t>citoyen·nes</a:t>
            </a:r>
            <a:r>
              <a:rPr lang="fr-FR" dirty="0"/>
              <a:t> dans une perspective </a:t>
            </a:r>
            <a:br>
              <a:rPr lang="fr-FR" dirty="0"/>
            </a:br>
            <a:r>
              <a:rPr lang="fr-FR" dirty="0"/>
              <a:t>de solidarité internationale</a:t>
            </a:r>
          </a:p>
        </p:txBody>
      </p:sp>
      <p:sp>
        <p:nvSpPr>
          <p:cNvPr id="5" name="Rectangle 4">
            <a:extLst>
              <a:ext uri="{FF2B5EF4-FFF2-40B4-BE49-F238E27FC236}">
                <a16:creationId xmlns:a16="http://schemas.microsoft.com/office/drawing/2014/main" id="{0F76A023-FF85-48C6-9EB5-2FCA6C8801FB}"/>
              </a:ext>
            </a:extLst>
          </p:cNvPr>
          <p:cNvSpPr/>
          <p:nvPr userDrawn="1"/>
        </p:nvSpPr>
        <p:spPr>
          <a:xfrm>
            <a:off x="3517188" y="231819"/>
            <a:ext cx="72000" cy="61489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2" name="Image 11">
            <a:extLst>
              <a:ext uri="{FF2B5EF4-FFF2-40B4-BE49-F238E27FC236}">
                <a16:creationId xmlns:a16="http://schemas.microsoft.com/office/drawing/2014/main" id="{AD1C3CB5-79D7-47FF-A4F2-09ECC67B9A2E}"/>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153540" y="231818"/>
            <a:ext cx="4099299" cy="6148949"/>
          </a:xfrm>
          <a:prstGeom prst="rect">
            <a:avLst/>
          </a:prstGeom>
        </p:spPr>
      </p:pic>
    </p:spTree>
    <p:extLst>
      <p:ext uri="{BB962C8B-B14F-4D97-AF65-F5344CB8AC3E}">
        <p14:creationId xmlns:p14="http://schemas.microsoft.com/office/powerpoint/2010/main" val="247344204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re + blocs">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23660F8E-7BDB-2247-A17F-6BC7A25F1646}"/>
              </a:ext>
            </a:extLst>
          </p:cNvPr>
          <p:cNvSpPr>
            <a:spLocks noGrp="1"/>
          </p:cNvSpPr>
          <p:nvPr>
            <p:ph type="subTitle" idx="1" hasCustomPrompt="1"/>
          </p:nvPr>
        </p:nvSpPr>
        <p:spPr>
          <a:xfrm>
            <a:off x="1260000" y="936000"/>
            <a:ext cx="7539389" cy="479685"/>
          </a:xfrm>
          <a:prstGeom prst="rect">
            <a:avLst/>
          </a:prstGeom>
        </p:spPr>
        <p:txBody>
          <a:bodyPr numCol="1">
            <a:normAutofit/>
          </a:bodyPr>
          <a:lstStyle>
            <a:lvl1pPr marL="0" indent="0" algn="l">
              <a:buNone/>
              <a:defRPr sz="21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Modifier ici le sous-titre</a:t>
            </a:r>
          </a:p>
        </p:txBody>
      </p:sp>
      <p:sp>
        <p:nvSpPr>
          <p:cNvPr id="6" name="Espace réservé du numéro de diapositive 5">
            <a:extLst>
              <a:ext uri="{FF2B5EF4-FFF2-40B4-BE49-F238E27FC236}">
                <a16:creationId xmlns:a16="http://schemas.microsoft.com/office/drawing/2014/main" id="{B3ED2594-2CC3-AD42-9C22-1CE6460F4529}"/>
              </a:ext>
            </a:extLst>
          </p:cNvPr>
          <p:cNvSpPr>
            <a:spLocks noGrp="1"/>
          </p:cNvSpPr>
          <p:nvPr>
            <p:ph type="sldNum" sz="quarter" idx="12"/>
          </p:nvPr>
        </p:nvSpPr>
        <p:spPr>
          <a:xfrm>
            <a:off x="6840000" y="6510270"/>
            <a:ext cx="2057400" cy="237277"/>
          </a:xfrm>
          <a:prstGeom prst="rect">
            <a:avLst/>
          </a:prstGeom>
        </p:spPr>
        <p:txBody>
          <a:bodyPr/>
          <a:lstStyle/>
          <a:p>
            <a:fld id="{F7EF3976-A4D4-6843-B655-53CF272CD206}" type="slidenum">
              <a:rPr lang="fr-FR" smtClean="0"/>
              <a:t>‹N°›</a:t>
            </a:fld>
            <a:endParaRPr lang="fr-FR"/>
          </a:p>
        </p:txBody>
      </p:sp>
      <p:cxnSp>
        <p:nvCxnSpPr>
          <p:cNvPr id="23" name="Connecteur droit 22">
            <a:extLst>
              <a:ext uri="{FF2B5EF4-FFF2-40B4-BE49-F238E27FC236}">
                <a16:creationId xmlns:a16="http://schemas.microsoft.com/office/drawing/2014/main" id="{4CC7C560-C977-994C-9FDB-57B1F90BE20C}"/>
              </a:ext>
            </a:extLst>
          </p:cNvPr>
          <p:cNvCxnSpPr/>
          <p:nvPr userDrawn="1"/>
        </p:nvCxnSpPr>
        <p:spPr>
          <a:xfrm>
            <a:off x="3937712" y="1548000"/>
            <a:ext cx="0" cy="4789428"/>
          </a:xfrm>
          <a:prstGeom prst="line">
            <a:avLst/>
          </a:prstGeom>
        </p:spPr>
        <p:style>
          <a:lnRef idx="1">
            <a:schemeClr val="accent1"/>
          </a:lnRef>
          <a:fillRef idx="0">
            <a:schemeClr val="accent1"/>
          </a:fillRef>
          <a:effectRef idx="0">
            <a:schemeClr val="accent1"/>
          </a:effectRef>
          <a:fontRef idx="minor">
            <a:schemeClr val="tx1"/>
          </a:fontRef>
        </p:style>
      </p:cxnSp>
      <p:sp>
        <p:nvSpPr>
          <p:cNvPr id="24" name="Espace réservé du titre 1">
            <a:extLst>
              <a:ext uri="{FF2B5EF4-FFF2-40B4-BE49-F238E27FC236}">
                <a16:creationId xmlns:a16="http://schemas.microsoft.com/office/drawing/2014/main" id="{155A23B9-C707-6D48-8BD7-5414AD033C53}"/>
              </a:ext>
            </a:extLst>
          </p:cNvPr>
          <p:cNvSpPr>
            <a:spLocks noGrp="1"/>
          </p:cNvSpPr>
          <p:nvPr>
            <p:ph type="title" hasCustomPrompt="1"/>
          </p:nvPr>
        </p:nvSpPr>
        <p:spPr>
          <a:xfrm>
            <a:off x="1260000" y="252000"/>
            <a:ext cx="7524396" cy="547842"/>
          </a:xfrm>
          <a:prstGeom prst="rect">
            <a:avLst/>
          </a:prstGeom>
        </p:spPr>
        <p:txBody>
          <a:bodyPr vert="horz" lIns="91440" tIns="45720" rIns="91440" bIns="45720" rtlCol="0" anchor="ctr">
            <a:spAutoFit/>
          </a:bodyPr>
          <a:lstStyle>
            <a:lvl1pPr>
              <a:defRPr sz="3200" b="0" i="0" baseline="0">
                <a:latin typeface="Titillium Web ExtraLight" pitchFamily="2" charset="77"/>
              </a:defRPr>
            </a:lvl1pPr>
          </a:lstStyle>
          <a:p>
            <a:r>
              <a:rPr lang="fr-FR"/>
              <a:t>modifier ici le titre</a:t>
            </a:r>
          </a:p>
        </p:txBody>
      </p:sp>
      <p:sp>
        <p:nvSpPr>
          <p:cNvPr id="22" name="Espace réservé du pied de page 4">
            <a:extLst>
              <a:ext uri="{FF2B5EF4-FFF2-40B4-BE49-F238E27FC236}">
                <a16:creationId xmlns:a16="http://schemas.microsoft.com/office/drawing/2014/main" id="{A2CA59C9-9AEB-4445-B46B-F20213D0950D}"/>
              </a:ext>
            </a:extLst>
          </p:cNvPr>
          <p:cNvSpPr>
            <a:spLocks noGrp="1"/>
          </p:cNvSpPr>
          <p:nvPr>
            <p:ph type="ftr" sz="quarter" idx="3"/>
          </p:nvPr>
        </p:nvSpPr>
        <p:spPr>
          <a:xfrm>
            <a:off x="1260000" y="6510270"/>
            <a:ext cx="1327756" cy="237277"/>
          </a:xfrm>
          <a:prstGeom prst="rect">
            <a:avLst/>
          </a:prstGeom>
        </p:spPr>
        <p:txBody>
          <a:bodyPr vert="horz" lIns="54000" tIns="54000" rIns="54000" bIns="54000" rtlCol="0" anchor="b" anchorCtr="0"/>
          <a:lstStyle>
            <a:lvl1pPr algn="l" fontAlgn="b">
              <a:defRPr sz="600" baseline="0">
                <a:solidFill>
                  <a:schemeClr val="accent2"/>
                </a:solidFill>
                <a:latin typeface="Titillium Web" pitchFamily="2" charset="77"/>
              </a:defRPr>
            </a:lvl1pPr>
          </a:lstStyle>
          <a:p>
            <a:endParaRPr lang="fr-FR"/>
          </a:p>
        </p:txBody>
      </p:sp>
      <p:sp>
        <p:nvSpPr>
          <p:cNvPr id="7" name="Espace réservé du contenu 6">
            <a:extLst>
              <a:ext uri="{FF2B5EF4-FFF2-40B4-BE49-F238E27FC236}">
                <a16:creationId xmlns:a16="http://schemas.microsoft.com/office/drawing/2014/main" id="{87304CAC-EFD6-114C-92AF-8090516D47EF}"/>
              </a:ext>
            </a:extLst>
          </p:cNvPr>
          <p:cNvSpPr>
            <a:spLocks noGrp="1"/>
          </p:cNvSpPr>
          <p:nvPr>
            <p:ph sz="quarter" idx="14" hasCustomPrompt="1"/>
          </p:nvPr>
        </p:nvSpPr>
        <p:spPr>
          <a:xfrm>
            <a:off x="4075113" y="1561683"/>
            <a:ext cx="4822825" cy="4789428"/>
          </a:xfrm>
        </p:spPr>
        <p:txBody>
          <a:bodyPr>
            <a:normAutofit/>
          </a:bodyPr>
          <a:lstStyle>
            <a:lvl1pPr marL="0" indent="0">
              <a:buFontTx/>
              <a:buNone/>
              <a:defRPr sz="1300" b="0" i="0" baseline="0">
                <a:solidFill>
                  <a:schemeClr val="tx1"/>
                </a:solidFill>
                <a:latin typeface="Titillium Web Light" pitchFamily="2" charset="77"/>
              </a:defRPr>
            </a:lvl1pPr>
          </a:lstStyle>
          <a:p>
            <a:pPr lvl="0"/>
            <a:r>
              <a:rPr lang="fr-FR"/>
              <a:t>Tapez ici le contenu texte</a:t>
            </a:r>
          </a:p>
        </p:txBody>
      </p:sp>
      <p:sp>
        <p:nvSpPr>
          <p:cNvPr id="25" name="Espace réservé du contenu 24">
            <a:extLst>
              <a:ext uri="{FF2B5EF4-FFF2-40B4-BE49-F238E27FC236}">
                <a16:creationId xmlns:a16="http://schemas.microsoft.com/office/drawing/2014/main" id="{353E6A79-5704-AF49-981E-3F02B3825688}"/>
              </a:ext>
            </a:extLst>
          </p:cNvPr>
          <p:cNvSpPr>
            <a:spLocks noGrp="1"/>
          </p:cNvSpPr>
          <p:nvPr>
            <p:ph sz="quarter" idx="15" hasCustomPrompt="1"/>
          </p:nvPr>
        </p:nvSpPr>
        <p:spPr>
          <a:xfrm>
            <a:off x="1352618" y="1559996"/>
            <a:ext cx="2462213" cy="324000"/>
          </a:xfrm>
          <a:ln w="22225">
            <a:solidFill>
              <a:schemeClr val="tx2"/>
            </a:solidFill>
            <a:round/>
          </a:ln>
        </p:spPr>
        <p:txBody>
          <a:bodyPr lIns="54000" tIns="162000" rIns="72000" bIns="0" anchor="t" anchorCtr="0">
            <a:noAutofit/>
          </a:bodyPr>
          <a:lstStyle>
            <a:lvl1pPr marL="270000" indent="-270000" algn="l" defTabSz="914400" rtl="0" eaLnBrk="1" latinLnBrk="0" hangingPunct="1">
              <a:lnSpc>
                <a:spcPct val="90000"/>
              </a:lnSpc>
              <a:spcBef>
                <a:spcPts val="0"/>
              </a:spcBef>
              <a:buSzPct val="150000"/>
              <a:buFontTx/>
              <a:buBlip>
                <a:blip r:embed="rId2"/>
              </a:buBlip>
              <a:defRPr lang="fr-FR" sz="1800" b="0" i="0" kern="1200" cap="all" baseline="30000" dirty="0">
                <a:solidFill>
                  <a:schemeClr val="tx2"/>
                </a:solidFill>
                <a:effectLst/>
                <a:latin typeface="Titillium Web SemiBold" pitchFamily="2" charset="77"/>
                <a:ea typeface="+mn-ea"/>
                <a:cs typeface="+mn-cs"/>
              </a:defRPr>
            </a:lvl1pPr>
          </a:lstStyle>
          <a:p>
            <a:pPr lvl="0"/>
            <a:r>
              <a:rPr lang="fr-FR"/>
              <a:t>Dates</a:t>
            </a:r>
          </a:p>
        </p:txBody>
      </p:sp>
      <p:sp>
        <p:nvSpPr>
          <p:cNvPr id="26" name="Espace réservé du contenu 24">
            <a:extLst>
              <a:ext uri="{FF2B5EF4-FFF2-40B4-BE49-F238E27FC236}">
                <a16:creationId xmlns:a16="http://schemas.microsoft.com/office/drawing/2014/main" id="{D17AB9CD-CB00-A14D-BD50-2A9DC3969849}"/>
              </a:ext>
            </a:extLst>
          </p:cNvPr>
          <p:cNvSpPr>
            <a:spLocks noGrp="1"/>
          </p:cNvSpPr>
          <p:nvPr>
            <p:ph sz="quarter" idx="16" hasCustomPrompt="1"/>
          </p:nvPr>
        </p:nvSpPr>
        <p:spPr>
          <a:xfrm>
            <a:off x="1352618" y="1980010"/>
            <a:ext cx="2462213" cy="324000"/>
          </a:xfrm>
          <a:ln w="22225">
            <a:solidFill>
              <a:schemeClr val="tx2"/>
            </a:solidFill>
            <a:round/>
          </a:ln>
        </p:spPr>
        <p:txBody>
          <a:bodyPr lIns="54000" tIns="162000" rIns="72000" bIns="0" anchor="t" anchorCtr="0">
            <a:noAutofit/>
          </a:bodyPr>
          <a:lstStyle>
            <a:lvl1pPr marL="270000" indent="-270000" algn="l" defTabSz="914400" rtl="0" eaLnBrk="1" latinLnBrk="0" hangingPunct="1">
              <a:lnSpc>
                <a:spcPct val="90000"/>
              </a:lnSpc>
              <a:spcBef>
                <a:spcPts val="0"/>
              </a:spcBef>
              <a:buSzPct val="150000"/>
              <a:buFontTx/>
              <a:buBlip>
                <a:blip r:embed="rId3"/>
              </a:buBlip>
              <a:defRPr lang="fr-FR" sz="1800" b="0" i="0" kern="1200" cap="all" baseline="30000" dirty="0">
                <a:solidFill>
                  <a:schemeClr val="tx2"/>
                </a:solidFill>
                <a:effectLst/>
                <a:latin typeface="Titillium Web SemiBold" pitchFamily="2" charset="77"/>
                <a:ea typeface="+mn-ea"/>
                <a:cs typeface="+mn-cs"/>
              </a:defRPr>
            </a:lvl1pPr>
          </a:lstStyle>
          <a:p>
            <a:pPr lvl="0"/>
            <a:r>
              <a:rPr lang="fr-FR"/>
              <a:t>objectifs</a:t>
            </a:r>
          </a:p>
        </p:txBody>
      </p:sp>
      <p:sp>
        <p:nvSpPr>
          <p:cNvPr id="27" name="Espace réservé du contenu 24">
            <a:extLst>
              <a:ext uri="{FF2B5EF4-FFF2-40B4-BE49-F238E27FC236}">
                <a16:creationId xmlns:a16="http://schemas.microsoft.com/office/drawing/2014/main" id="{3C636263-8EA4-EC47-98F7-02DA415E7B1D}"/>
              </a:ext>
            </a:extLst>
          </p:cNvPr>
          <p:cNvSpPr>
            <a:spLocks noGrp="1"/>
          </p:cNvSpPr>
          <p:nvPr>
            <p:ph sz="quarter" idx="17" hasCustomPrompt="1"/>
          </p:nvPr>
        </p:nvSpPr>
        <p:spPr>
          <a:xfrm>
            <a:off x="1354931" y="2400024"/>
            <a:ext cx="2462213" cy="324000"/>
          </a:xfrm>
          <a:ln w="22225">
            <a:solidFill>
              <a:schemeClr val="tx2"/>
            </a:solidFill>
            <a:round/>
          </a:ln>
        </p:spPr>
        <p:txBody>
          <a:bodyPr lIns="54000" tIns="162000" rIns="72000" bIns="0" anchor="t" anchorCtr="0">
            <a:noAutofit/>
          </a:bodyPr>
          <a:lstStyle>
            <a:lvl1pPr marL="270000" indent="-270000" algn="l" defTabSz="914400" rtl="0" eaLnBrk="1" latinLnBrk="0" hangingPunct="1">
              <a:lnSpc>
                <a:spcPct val="90000"/>
              </a:lnSpc>
              <a:spcBef>
                <a:spcPts val="0"/>
              </a:spcBef>
              <a:buSzPct val="150000"/>
              <a:buFontTx/>
              <a:buBlip>
                <a:blip r:embed="rId4"/>
              </a:buBlip>
              <a:defRPr lang="fr-FR" sz="1800" b="0" i="0" kern="1200" cap="all" baseline="30000" dirty="0">
                <a:solidFill>
                  <a:schemeClr val="tx2"/>
                </a:solidFill>
                <a:effectLst/>
                <a:latin typeface="Titillium Web SemiBold" pitchFamily="2" charset="77"/>
                <a:ea typeface="+mn-ea"/>
                <a:cs typeface="+mn-cs"/>
              </a:defRPr>
            </a:lvl1pPr>
          </a:lstStyle>
          <a:p>
            <a:pPr lvl="0"/>
            <a:r>
              <a:rPr lang="fr-FR" err="1"/>
              <a:t>Participant·es</a:t>
            </a:r>
            <a:endParaRPr lang="fr-FR"/>
          </a:p>
        </p:txBody>
      </p:sp>
      <p:sp>
        <p:nvSpPr>
          <p:cNvPr id="28" name="Espace réservé du contenu 24">
            <a:extLst>
              <a:ext uri="{FF2B5EF4-FFF2-40B4-BE49-F238E27FC236}">
                <a16:creationId xmlns:a16="http://schemas.microsoft.com/office/drawing/2014/main" id="{D9501A61-0CCB-2748-9802-4563647D28A0}"/>
              </a:ext>
            </a:extLst>
          </p:cNvPr>
          <p:cNvSpPr>
            <a:spLocks noGrp="1"/>
          </p:cNvSpPr>
          <p:nvPr>
            <p:ph sz="quarter" idx="18" hasCustomPrompt="1"/>
          </p:nvPr>
        </p:nvSpPr>
        <p:spPr>
          <a:xfrm>
            <a:off x="1352618" y="2820038"/>
            <a:ext cx="2462213" cy="324000"/>
          </a:xfrm>
          <a:ln w="22225">
            <a:solidFill>
              <a:schemeClr val="tx2"/>
            </a:solidFill>
            <a:round/>
          </a:ln>
        </p:spPr>
        <p:txBody>
          <a:bodyPr lIns="54000" tIns="162000" rIns="72000" bIns="0" anchor="t" anchorCtr="0">
            <a:noAutofit/>
          </a:bodyPr>
          <a:lstStyle>
            <a:lvl1pPr marL="270000" indent="-270000" algn="l" defTabSz="914400" rtl="0" eaLnBrk="1" latinLnBrk="0" hangingPunct="1">
              <a:lnSpc>
                <a:spcPct val="90000"/>
              </a:lnSpc>
              <a:spcBef>
                <a:spcPts val="0"/>
              </a:spcBef>
              <a:buSzPct val="150000"/>
              <a:buFontTx/>
              <a:buBlip>
                <a:blip r:embed="rId5"/>
              </a:buBlip>
              <a:defRPr lang="fr-FR" sz="1800" b="0" i="0" kern="1200" cap="all" baseline="30000" dirty="0">
                <a:solidFill>
                  <a:schemeClr val="tx2"/>
                </a:solidFill>
                <a:effectLst/>
                <a:latin typeface="Titillium Web SemiBold" pitchFamily="2" charset="77"/>
                <a:ea typeface="+mn-ea"/>
                <a:cs typeface="+mn-cs"/>
              </a:defRPr>
            </a:lvl1pPr>
          </a:lstStyle>
          <a:p>
            <a:pPr lvl="0"/>
            <a:r>
              <a:rPr lang="fr-FR"/>
              <a:t>Durée</a:t>
            </a:r>
          </a:p>
        </p:txBody>
      </p:sp>
      <p:sp>
        <p:nvSpPr>
          <p:cNvPr id="29" name="Espace réservé du contenu 24">
            <a:extLst>
              <a:ext uri="{FF2B5EF4-FFF2-40B4-BE49-F238E27FC236}">
                <a16:creationId xmlns:a16="http://schemas.microsoft.com/office/drawing/2014/main" id="{8154AE79-ED8D-C349-9743-56B7346CD4BD}"/>
              </a:ext>
            </a:extLst>
          </p:cNvPr>
          <p:cNvSpPr>
            <a:spLocks noGrp="1"/>
          </p:cNvSpPr>
          <p:nvPr>
            <p:ph sz="quarter" idx="19" hasCustomPrompt="1"/>
          </p:nvPr>
        </p:nvSpPr>
        <p:spPr>
          <a:xfrm>
            <a:off x="1352618" y="3240052"/>
            <a:ext cx="2462213" cy="324000"/>
          </a:xfrm>
          <a:ln w="22225">
            <a:solidFill>
              <a:schemeClr val="tx2"/>
            </a:solidFill>
            <a:round/>
          </a:ln>
        </p:spPr>
        <p:txBody>
          <a:bodyPr lIns="54000" tIns="162000" rIns="72000" bIns="0" anchor="t" anchorCtr="0">
            <a:noAutofit/>
          </a:bodyPr>
          <a:lstStyle>
            <a:lvl1pPr marL="270000" indent="-270000" algn="l" defTabSz="914400" rtl="0" eaLnBrk="1" latinLnBrk="0" hangingPunct="1">
              <a:lnSpc>
                <a:spcPct val="90000"/>
              </a:lnSpc>
              <a:spcBef>
                <a:spcPts val="0"/>
              </a:spcBef>
              <a:buSzPct val="150000"/>
              <a:buFontTx/>
              <a:buBlip>
                <a:blip r:embed="rId6"/>
              </a:buBlip>
              <a:defRPr lang="fr-FR" sz="1800" b="0" i="0" kern="1200" cap="all" baseline="30000" dirty="0">
                <a:solidFill>
                  <a:schemeClr val="tx2"/>
                </a:solidFill>
                <a:effectLst/>
                <a:latin typeface="Titillium Web SemiBold" pitchFamily="2" charset="77"/>
                <a:ea typeface="+mn-ea"/>
                <a:cs typeface="+mn-cs"/>
              </a:defRPr>
            </a:lvl1pPr>
          </a:lstStyle>
          <a:p>
            <a:pPr lvl="0"/>
            <a:r>
              <a:rPr lang="fr-FR"/>
              <a:t>matériels</a:t>
            </a:r>
          </a:p>
        </p:txBody>
      </p:sp>
    </p:spTree>
    <p:extLst>
      <p:ext uri="{BB962C8B-B14F-4D97-AF65-F5344CB8AC3E}">
        <p14:creationId xmlns:p14="http://schemas.microsoft.com/office/powerpoint/2010/main" val="36686631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Titre + contenu 2 colonne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312CC6-F12E-0841-853E-5D5FE70B1ED1}"/>
              </a:ext>
            </a:extLst>
          </p:cNvPr>
          <p:cNvSpPr>
            <a:spLocks noGrp="1"/>
          </p:cNvSpPr>
          <p:nvPr>
            <p:ph type="title" hasCustomPrompt="1"/>
          </p:nvPr>
        </p:nvSpPr>
        <p:spPr>
          <a:xfrm>
            <a:off x="1260000" y="252000"/>
            <a:ext cx="7637400" cy="547842"/>
          </a:xfrm>
          <a:prstGeom prst="rect">
            <a:avLst/>
          </a:prstGeom>
        </p:spPr>
        <p:txBody>
          <a:bodyPr>
            <a:spAutoFit/>
          </a:bodyPr>
          <a:lstStyle>
            <a:lvl1pPr>
              <a:defRPr sz="3200"/>
            </a:lvl1pPr>
          </a:lstStyle>
          <a:p>
            <a:r>
              <a:rPr lang="fr-FR"/>
              <a:t>Modifiez ici le titre</a:t>
            </a:r>
          </a:p>
        </p:txBody>
      </p:sp>
      <p:sp>
        <p:nvSpPr>
          <p:cNvPr id="3" name="Espace réservé du contenu 2">
            <a:extLst>
              <a:ext uri="{FF2B5EF4-FFF2-40B4-BE49-F238E27FC236}">
                <a16:creationId xmlns:a16="http://schemas.microsoft.com/office/drawing/2014/main" id="{237084F3-80C3-724A-9F50-C614AA5C2BF1}"/>
              </a:ext>
            </a:extLst>
          </p:cNvPr>
          <p:cNvSpPr>
            <a:spLocks noGrp="1"/>
          </p:cNvSpPr>
          <p:nvPr>
            <p:ph idx="1" hasCustomPrompt="1"/>
          </p:nvPr>
        </p:nvSpPr>
        <p:spPr>
          <a:xfrm>
            <a:off x="1259999" y="1455578"/>
            <a:ext cx="7637400" cy="4881850"/>
          </a:xfrm>
          <a:prstGeom prst="rect">
            <a:avLst/>
          </a:prstGeom>
        </p:spPr>
        <p:txBody>
          <a:bodyPr numCol="2" spcCol="288000"/>
          <a:lstStyle/>
          <a:p>
            <a:pPr lvl="0"/>
            <a:r>
              <a:rPr lang="fr-FR"/>
              <a:t>Cliquez pour modifier le texte et les styles du texte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numéro de diapositive 5">
            <a:extLst>
              <a:ext uri="{FF2B5EF4-FFF2-40B4-BE49-F238E27FC236}">
                <a16:creationId xmlns:a16="http://schemas.microsoft.com/office/drawing/2014/main" id="{C1139421-821E-044E-B849-6F29E94F89E4}"/>
              </a:ext>
            </a:extLst>
          </p:cNvPr>
          <p:cNvSpPr>
            <a:spLocks noGrp="1"/>
          </p:cNvSpPr>
          <p:nvPr>
            <p:ph type="sldNum" sz="quarter" idx="12"/>
          </p:nvPr>
        </p:nvSpPr>
        <p:spPr>
          <a:xfrm>
            <a:off x="6840000" y="6510270"/>
            <a:ext cx="2057400" cy="237277"/>
          </a:xfrm>
          <a:prstGeom prst="rect">
            <a:avLst/>
          </a:prstGeom>
        </p:spPr>
        <p:txBody>
          <a:bodyPr/>
          <a:lstStyle/>
          <a:p>
            <a:fld id="{F7EF3976-A4D4-6843-B655-53CF272CD206}" type="slidenum">
              <a:rPr lang="fr-FR" smtClean="0"/>
              <a:t>‹N°›</a:t>
            </a:fld>
            <a:endParaRPr lang="fr-FR"/>
          </a:p>
        </p:txBody>
      </p:sp>
      <p:cxnSp>
        <p:nvCxnSpPr>
          <p:cNvPr id="9" name="Connecteur droit 8">
            <a:extLst>
              <a:ext uri="{FF2B5EF4-FFF2-40B4-BE49-F238E27FC236}">
                <a16:creationId xmlns:a16="http://schemas.microsoft.com/office/drawing/2014/main" id="{DAC5E912-BE3A-4C44-97C0-9616BEB55579}"/>
              </a:ext>
            </a:extLst>
          </p:cNvPr>
          <p:cNvCxnSpPr>
            <a:cxnSpLocks/>
          </p:cNvCxnSpPr>
          <p:nvPr userDrawn="1"/>
        </p:nvCxnSpPr>
        <p:spPr>
          <a:xfrm>
            <a:off x="5076626" y="1455578"/>
            <a:ext cx="0" cy="4881850"/>
          </a:xfrm>
          <a:prstGeom prst="line">
            <a:avLst/>
          </a:prstGeom>
          <a:ln w="6350"/>
        </p:spPr>
        <p:style>
          <a:lnRef idx="1">
            <a:schemeClr val="accent1"/>
          </a:lnRef>
          <a:fillRef idx="0">
            <a:schemeClr val="accent1"/>
          </a:fillRef>
          <a:effectRef idx="0">
            <a:schemeClr val="accent1"/>
          </a:effectRef>
          <a:fontRef idx="minor">
            <a:schemeClr val="tx1"/>
          </a:fontRef>
        </p:style>
      </p:cxnSp>
      <p:sp>
        <p:nvSpPr>
          <p:cNvPr id="7" name="Espace réservé du pied de page 4">
            <a:extLst>
              <a:ext uri="{FF2B5EF4-FFF2-40B4-BE49-F238E27FC236}">
                <a16:creationId xmlns:a16="http://schemas.microsoft.com/office/drawing/2014/main" id="{D23BDB59-1E32-E749-BF6F-EADCE7D0371E}"/>
              </a:ext>
            </a:extLst>
          </p:cNvPr>
          <p:cNvSpPr>
            <a:spLocks noGrp="1"/>
          </p:cNvSpPr>
          <p:nvPr>
            <p:ph type="ftr" sz="quarter" idx="3"/>
          </p:nvPr>
        </p:nvSpPr>
        <p:spPr>
          <a:xfrm>
            <a:off x="1260000" y="6510270"/>
            <a:ext cx="1327756" cy="237277"/>
          </a:xfrm>
          <a:prstGeom prst="rect">
            <a:avLst/>
          </a:prstGeom>
        </p:spPr>
        <p:txBody>
          <a:bodyPr vert="horz" lIns="54000" tIns="54000" rIns="54000" bIns="54000" rtlCol="0" anchor="b" anchorCtr="0"/>
          <a:lstStyle>
            <a:lvl1pPr algn="l" fontAlgn="b">
              <a:defRPr sz="600" baseline="0">
                <a:solidFill>
                  <a:schemeClr val="accent2"/>
                </a:solidFill>
                <a:latin typeface="Titillium Web" pitchFamily="2" charset="77"/>
              </a:defRPr>
            </a:lvl1pPr>
          </a:lstStyle>
          <a:p>
            <a:endParaRPr lang="fr-FR"/>
          </a:p>
        </p:txBody>
      </p:sp>
    </p:spTree>
    <p:extLst>
      <p:ext uri="{BB962C8B-B14F-4D97-AF65-F5344CB8AC3E}">
        <p14:creationId xmlns:p14="http://schemas.microsoft.com/office/powerpoint/2010/main" val="983745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165CCA1-88D2-E54E-8BFC-8800C9A74441}"/>
              </a:ext>
            </a:extLst>
          </p:cNvPr>
          <p:cNvSpPr>
            <a:spLocks noGrp="1"/>
          </p:cNvSpPr>
          <p:nvPr>
            <p:ph type="title" hasCustomPrompt="1"/>
          </p:nvPr>
        </p:nvSpPr>
        <p:spPr>
          <a:xfrm>
            <a:off x="1260000" y="254834"/>
            <a:ext cx="7637400" cy="4307642"/>
          </a:xfrm>
          <a:prstGeom prst="rect">
            <a:avLst/>
          </a:prstGeom>
        </p:spPr>
        <p:txBody>
          <a:bodyPr anchor="b">
            <a:normAutofit/>
          </a:bodyPr>
          <a:lstStyle>
            <a:lvl1pPr algn="l">
              <a:defRPr sz="3300"/>
            </a:lvl1pPr>
          </a:lstStyle>
          <a:p>
            <a:r>
              <a:rPr lang="fr-FR"/>
              <a:t>Modifiez ici le titre</a:t>
            </a:r>
          </a:p>
        </p:txBody>
      </p:sp>
      <p:sp>
        <p:nvSpPr>
          <p:cNvPr id="3" name="Espace réservé du texte 2">
            <a:extLst>
              <a:ext uri="{FF2B5EF4-FFF2-40B4-BE49-F238E27FC236}">
                <a16:creationId xmlns:a16="http://schemas.microsoft.com/office/drawing/2014/main" id="{D4DA47FE-A3D9-DC4F-A40B-4BD6EC4C13B3}"/>
              </a:ext>
            </a:extLst>
          </p:cNvPr>
          <p:cNvSpPr>
            <a:spLocks noGrp="1"/>
          </p:cNvSpPr>
          <p:nvPr>
            <p:ph type="body" idx="1" hasCustomPrompt="1"/>
          </p:nvPr>
        </p:nvSpPr>
        <p:spPr>
          <a:xfrm>
            <a:off x="1260000" y="4589464"/>
            <a:ext cx="7637400" cy="1739013"/>
          </a:xfrm>
          <a:prstGeom prst="rect">
            <a:avLst/>
          </a:prstGeo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 texte et les styles de texte</a:t>
            </a:r>
          </a:p>
        </p:txBody>
      </p:sp>
      <p:sp>
        <p:nvSpPr>
          <p:cNvPr id="6" name="Espace réservé du numéro de diapositive 5">
            <a:extLst>
              <a:ext uri="{FF2B5EF4-FFF2-40B4-BE49-F238E27FC236}">
                <a16:creationId xmlns:a16="http://schemas.microsoft.com/office/drawing/2014/main" id="{2C26F97F-7B08-3148-820A-E1CA159FFB5E}"/>
              </a:ext>
            </a:extLst>
          </p:cNvPr>
          <p:cNvSpPr>
            <a:spLocks noGrp="1"/>
          </p:cNvSpPr>
          <p:nvPr>
            <p:ph type="sldNum" sz="quarter" idx="12"/>
          </p:nvPr>
        </p:nvSpPr>
        <p:spPr>
          <a:xfrm>
            <a:off x="6840000" y="6510270"/>
            <a:ext cx="2057400" cy="237277"/>
          </a:xfrm>
          <a:prstGeom prst="rect">
            <a:avLst/>
          </a:prstGeom>
        </p:spPr>
        <p:txBody>
          <a:bodyPr/>
          <a:lstStyle/>
          <a:p>
            <a:fld id="{F7EF3976-A4D4-6843-B655-53CF272CD206}" type="slidenum">
              <a:rPr lang="fr-FR" smtClean="0"/>
              <a:t>‹N°›</a:t>
            </a:fld>
            <a:endParaRPr lang="fr-FR"/>
          </a:p>
        </p:txBody>
      </p:sp>
      <p:sp>
        <p:nvSpPr>
          <p:cNvPr id="7" name="Espace réservé du pied de page 4">
            <a:extLst>
              <a:ext uri="{FF2B5EF4-FFF2-40B4-BE49-F238E27FC236}">
                <a16:creationId xmlns:a16="http://schemas.microsoft.com/office/drawing/2014/main" id="{16217830-0505-9447-8F7D-A6D0462F5B9C}"/>
              </a:ext>
            </a:extLst>
          </p:cNvPr>
          <p:cNvSpPr txBox="1">
            <a:spLocks/>
          </p:cNvSpPr>
          <p:nvPr userDrawn="1"/>
        </p:nvSpPr>
        <p:spPr>
          <a:xfrm>
            <a:off x="1260000" y="6510270"/>
            <a:ext cx="1327756" cy="237277"/>
          </a:xfrm>
          <a:prstGeom prst="rect">
            <a:avLst/>
          </a:prstGeom>
        </p:spPr>
        <p:txBody>
          <a:bodyPr vert="horz" lIns="54000" tIns="54000" rIns="54000" bIns="54000" rtlCol="0" anchor="b" anchorCtr="0"/>
          <a:lstStyle>
            <a:defPPr>
              <a:defRPr lang="fr-FR"/>
            </a:defPPr>
            <a:lvl1pPr marL="0" algn="l" defTabSz="914400" rtl="0" eaLnBrk="1" fontAlgn="b" latinLnBrk="0" hangingPunct="1">
              <a:defRPr sz="600" kern="1200" baseline="0">
                <a:solidFill>
                  <a:schemeClr val="accent2"/>
                </a:solidFill>
                <a:latin typeface="Titillium Web"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t>CCFD-Terre Solidaire</a:t>
            </a:r>
          </a:p>
        </p:txBody>
      </p:sp>
    </p:spTree>
    <p:extLst>
      <p:ext uri="{BB962C8B-B14F-4D97-AF65-F5344CB8AC3E}">
        <p14:creationId xmlns:p14="http://schemas.microsoft.com/office/powerpoint/2010/main" val="1261972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57E98763-5105-4593-B6F1-8FF91577B8F4}" type="datetimeFigureOut">
              <a:rPr lang="fr-FR" smtClean="0"/>
              <a:t>11/05/2023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21466040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re + tableau">
    <p:spTree>
      <p:nvGrpSpPr>
        <p:cNvPr id="1" name=""/>
        <p:cNvGrpSpPr/>
        <p:nvPr/>
      </p:nvGrpSpPr>
      <p:grpSpPr>
        <a:xfrm>
          <a:off x="0" y="0"/>
          <a:ext cx="0" cy="0"/>
          <a:chOff x="0" y="0"/>
          <a:chExt cx="0" cy="0"/>
        </a:xfrm>
      </p:grpSpPr>
      <p:sp>
        <p:nvSpPr>
          <p:cNvPr id="7" name="Espace réservé du numéro de diapositive 6">
            <a:extLst>
              <a:ext uri="{FF2B5EF4-FFF2-40B4-BE49-F238E27FC236}">
                <a16:creationId xmlns:a16="http://schemas.microsoft.com/office/drawing/2014/main" id="{D4D250BE-8268-FD4E-B9AE-228787709C25}"/>
              </a:ext>
            </a:extLst>
          </p:cNvPr>
          <p:cNvSpPr>
            <a:spLocks noGrp="1"/>
          </p:cNvSpPr>
          <p:nvPr>
            <p:ph type="sldNum" sz="quarter" idx="12"/>
          </p:nvPr>
        </p:nvSpPr>
        <p:spPr>
          <a:xfrm>
            <a:off x="6840000" y="6510270"/>
            <a:ext cx="2057400" cy="237277"/>
          </a:xfrm>
          <a:prstGeom prst="rect">
            <a:avLst/>
          </a:prstGeom>
        </p:spPr>
        <p:txBody>
          <a:bodyPr/>
          <a:lstStyle/>
          <a:p>
            <a:fld id="{F7EF3976-A4D4-6843-B655-53CF272CD206}" type="slidenum">
              <a:rPr lang="fr-FR" smtClean="0"/>
              <a:t>‹N°›</a:t>
            </a:fld>
            <a:endParaRPr lang="fr-FR"/>
          </a:p>
        </p:txBody>
      </p:sp>
      <p:sp>
        <p:nvSpPr>
          <p:cNvPr id="9" name="Titre 1">
            <a:extLst>
              <a:ext uri="{FF2B5EF4-FFF2-40B4-BE49-F238E27FC236}">
                <a16:creationId xmlns:a16="http://schemas.microsoft.com/office/drawing/2014/main" id="{48D9D17F-26F6-CE48-AA1B-39BADA67F03A}"/>
              </a:ext>
            </a:extLst>
          </p:cNvPr>
          <p:cNvSpPr>
            <a:spLocks noGrp="1"/>
          </p:cNvSpPr>
          <p:nvPr>
            <p:ph type="ctrTitle"/>
          </p:nvPr>
        </p:nvSpPr>
        <p:spPr>
          <a:xfrm>
            <a:off x="1260709" y="252934"/>
            <a:ext cx="7636691" cy="691200"/>
          </a:xfrm>
          <a:prstGeom prst="rect">
            <a:avLst/>
          </a:prstGeom>
        </p:spPr>
        <p:txBody>
          <a:bodyPr anchor="ctr" anchorCtr="0">
            <a:normAutofit/>
          </a:bodyPr>
          <a:lstStyle>
            <a:lvl1pPr algn="l">
              <a:defRPr sz="3200" b="0" i="0" baseline="0">
                <a:latin typeface="Titillium Web ExtraLight" pitchFamily="2" charset="77"/>
              </a:defRPr>
            </a:lvl1pPr>
          </a:lstStyle>
          <a:p>
            <a:r>
              <a:rPr lang="fr-FR"/>
              <a:t>Modifiez le style du titre</a:t>
            </a:r>
          </a:p>
        </p:txBody>
      </p:sp>
      <p:sp>
        <p:nvSpPr>
          <p:cNvPr id="10" name="Sous-titre 2">
            <a:extLst>
              <a:ext uri="{FF2B5EF4-FFF2-40B4-BE49-F238E27FC236}">
                <a16:creationId xmlns:a16="http://schemas.microsoft.com/office/drawing/2014/main" id="{366FAD95-AD2A-DB4D-B3E9-8BC7FA4FFCFB}"/>
              </a:ext>
            </a:extLst>
          </p:cNvPr>
          <p:cNvSpPr>
            <a:spLocks noGrp="1"/>
          </p:cNvSpPr>
          <p:nvPr>
            <p:ph type="subTitle" idx="1"/>
          </p:nvPr>
        </p:nvSpPr>
        <p:spPr>
          <a:xfrm>
            <a:off x="1260708" y="989352"/>
            <a:ext cx="7636691" cy="479685"/>
          </a:xfrm>
          <a:prstGeom prst="rect">
            <a:avLst/>
          </a:prstGeom>
        </p:spPr>
        <p:txBody>
          <a:bodyPr numCol="1">
            <a:normAutofit/>
          </a:bodyPr>
          <a:lstStyle>
            <a:lvl1pPr marL="0" indent="0" algn="l">
              <a:buNone/>
              <a:defRPr sz="21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p>
        </p:txBody>
      </p:sp>
      <p:sp>
        <p:nvSpPr>
          <p:cNvPr id="11" name="Espace réservé du pied de page 4">
            <a:extLst>
              <a:ext uri="{FF2B5EF4-FFF2-40B4-BE49-F238E27FC236}">
                <a16:creationId xmlns:a16="http://schemas.microsoft.com/office/drawing/2014/main" id="{1F4CE7F3-0250-CF46-8C41-D63975F965A2}"/>
              </a:ext>
            </a:extLst>
          </p:cNvPr>
          <p:cNvSpPr txBox="1">
            <a:spLocks/>
          </p:cNvSpPr>
          <p:nvPr userDrawn="1"/>
        </p:nvSpPr>
        <p:spPr>
          <a:xfrm>
            <a:off x="1260000" y="6510270"/>
            <a:ext cx="1327756" cy="237277"/>
          </a:xfrm>
          <a:prstGeom prst="rect">
            <a:avLst/>
          </a:prstGeom>
        </p:spPr>
        <p:txBody>
          <a:bodyPr vert="horz" lIns="54000" tIns="54000" rIns="54000" bIns="54000" rtlCol="0" anchor="b" anchorCtr="0"/>
          <a:lstStyle>
            <a:defPPr>
              <a:defRPr lang="fr-FR"/>
            </a:defPPr>
            <a:lvl1pPr marL="0" algn="l" defTabSz="914400" rtl="0" eaLnBrk="1" fontAlgn="b" latinLnBrk="0" hangingPunct="1">
              <a:defRPr sz="600" kern="1200" baseline="0">
                <a:solidFill>
                  <a:schemeClr val="accent2"/>
                </a:solidFill>
                <a:latin typeface="Titillium Web" pitchFamily="2" charset="77"/>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a:t>CCFD-Terre Solidaire</a:t>
            </a:r>
          </a:p>
        </p:txBody>
      </p:sp>
    </p:spTree>
    <p:extLst>
      <p:ext uri="{BB962C8B-B14F-4D97-AF65-F5344CB8AC3E}">
        <p14:creationId xmlns:p14="http://schemas.microsoft.com/office/powerpoint/2010/main" val="393581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57E98763-5105-4593-B6F1-8FF91577B8F4}" type="datetimeFigureOut">
              <a:rPr lang="fr-FR" smtClean="0"/>
              <a:t>11/05/2023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1025669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57E98763-5105-4593-B6F1-8FF91577B8F4}" type="datetimeFigureOut">
              <a:rPr lang="fr-FR" smtClean="0"/>
              <a:t>11/05/2023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1243695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E98763-5105-4593-B6F1-8FF91577B8F4}" type="datetimeFigureOut">
              <a:rPr lang="fr-FR" smtClean="0"/>
              <a:t>11/05/2023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698999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57E98763-5105-4593-B6F1-8FF91577B8F4}" type="datetimeFigureOut">
              <a:rPr lang="fr-FR" smtClean="0"/>
              <a:t>11/05/2023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3855663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Modifier les styles du texte du masque</a:t>
            </a:r>
          </a:p>
        </p:txBody>
      </p:sp>
      <p:sp>
        <p:nvSpPr>
          <p:cNvPr id="5" name="Date Placeholder 4"/>
          <p:cNvSpPr>
            <a:spLocks noGrp="1"/>
          </p:cNvSpPr>
          <p:nvPr>
            <p:ph type="dt" sz="half" idx="10"/>
          </p:nvPr>
        </p:nvSpPr>
        <p:spPr/>
        <p:txBody>
          <a:bodyPr/>
          <a:lstStyle/>
          <a:p>
            <a:fld id="{57E98763-5105-4593-B6F1-8FF91577B8F4}" type="datetimeFigureOut">
              <a:rPr lang="fr-FR" smtClean="0"/>
              <a:t>11/05/2023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0E5BE08-48F0-42F0-8CCA-68049340E37A}" type="slidenum">
              <a:rPr lang="fr-FR" smtClean="0"/>
              <a:t>‹N°›</a:t>
            </a:fld>
            <a:endParaRPr lang="fr-FR"/>
          </a:p>
        </p:txBody>
      </p:sp>
    </p:spTree>
    <p:extLst>
      <p:ext uri="{BB962C8B-B14F-4D97-AF65-F5344CB8AC3E}">
        <p14:creationId xmlns:p14="http://schemas.microsoft.com/office/powerpoint/2010/main" val="10889130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theme" Target="../theme/theme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0.xml"/><Relationship Id="rId7" Type="http://schemas.openxmlformats.org/officeDocument/2006/relationships/slideLayout" Target="../slideLayouts/slideLayout34.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slideLayout" Target="../slideLayouts/slideLayout37.xml"/><Relationship Id="rId7" Type="http://schemas.openxmlformats.org/officeDocument/2006/relationships/theme" Target="../theme/theme4.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5" Type="http://schemas.openxmlformats.org/officeDocument/2006/relationships/slideLayout" Target="../slideLayouts/slideLayout39.xml"/><Relationship Id="rId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E98763-5105-4593-B6F1-8FF91577B8F4}" type="datetimeFigureOut">
              <a:rPr lang="fr-FR" smtClean="0"/>
              <a:t>11/05/2023</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0E5BE08-48F0-42F0-8CCA-68049340E37A}" type="slidenum">
              <a:rPr lang="fr-FR" smtClean="0"/>
              <a:t>‹N°›</a:t>
            </a:fld>
            <a:endParaRPr lang="fr-FR"/>
          </a:p>
        </p:txBody>
      </p:sp>
    </p:spTree>
    <p:extLst>
      <p:ext uri="{BB962C8B-B14F-4D97-AF65-F5344CB8AC3E}">
        <p14:creationId xmlns:p14="http://schemas.microsoft.com/office/powerpoint/2010/main" val="1775888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6620"/>
        </a:solidFill>
        <a:effectLst/>
      </p:bgPr>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AF6F08A6-896F-4213-A6B4-92E51AFA3B1B}"/>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55DF3DC7-3A75-49BF-A265-9588B7DB8BE0}"/>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4949D99F-D667-464E-A7D3-C3CC8C80BF72}"/>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675E85D-8139-47F3-AEBC-26B95D74AAB4}" type="datetimeFigureOut">
              <a:rPr lang="fr-FR" smtClean="0"/>
              <a:t>11/05/2023</a:t>
            </a:fld>
            <a:endParaRPr lang="fr-FR"/>
          </a:p>
        </p:txBody>
      </p:sp>
      <p:sp>
        <p:nvSpPr>
          <p:cNvPr id="5" name="Espace réservé du pied de page 4">
            <a:extLst>
              <a:ext uri="{FF2B5EF4-FFF2-40B4-BE49-F238E27FC236}">
                <a16:creationId xmlns:a16="http://schemas.microsoft.com/office/drawing/2014/main" id="{926F335C-9601-42D2-9D0D-9A326C74A479}"/>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F12EF591-09AA-4928-AE1D-6720D28F1398}"/>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499A7D5-FBE8-44D4-B972-2090F672617E}" type="slidenum">
              <a:rPr lang="fr-FR" smtClean="0"/>
              <a:t>‹N°›</a:t>
            </a:fld>
            <a:endParaRPr lang="fr-FR"/>
          </a:p>
        </p:txBody>
      </p:sp>
    </p:spTree>
    <p:extLst>
      <p:ext uri="{BB962C8B-B14F-4D97-AF65-F5344CB8AC3E}">
        <p14:creationId xmlns:p14="http://schemas.microsoft.com/office/powerpoint/2010/main" val="419119801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DDF2EE93-EB9C-6D43-917B-485DBD49175D}"/>
              </a:ext>
            </a:extLst>
          </p:cNvPr>
          <p:cNvSpPr>
            <a:spLocks noGrp="1"/>
          </p:cNvSpPr>
          <p:nvPr>
            <p:ph type="body" idx="1"/>
          </p:nvPr>
        </p:nvSpPr>
        <p:spPr>
          <a:xfrm>
            <a:off x="1080000" y="1455578"/>
            <a:ext cx="7435350" cy="4881850"/>
          </a:xfrm>
          <a:prstGeom prst="rect">
            <a:avLst/>
          </a:prstGeom>
        </p:spPr>
        <p:txBody>
          <a:bodyPr vert="horz" lIns="91440" tIns="45720" rIns="91440" bIns="45720" rtlCol="0">
            <a:normAutofit/>
          </a:bodyPr>
          <a:lstStyle/>
          <a:p>
            <a:pPr lvl="0"/>
            <a:r>
              <a:rPr lang="fr-FR"/>
              <a:t>PREMIER NIVEAU</a:t>
            </a:r>
          </a:p>
          <a:p>
            <a:pPr lvl="1"/>
            <a:r>
              <a:rPr lang="fr-FR"/>
              <a:t>Deuxième niveau</a:t>
            </a:r>
          </a:p>
          <a:p>
            <a:pPr lvl="2"/>
            <a:r>
              <a:rPr lang="fr-FR"/>
              <a:t>Troisième niveau</a:t>
            </a:r>
          </a:p>
          <a:p>
            <a:pPr lvl="3"/>
            <a:r>
              <a:rPr lang="fr-FR"/>
              <a:t>Quatrième niveau</a:t>
            </a:r>
          </a:p>
          <a:p>
            <a:pPr lvl="4"/>
            <a:r>
              <a:rPr lang="fr-FR"/>
              <a:t>Cinquième niveau</a:t>
            </a:r>
          </a:p>
        </p:txBody>
      </p:sp>
      <p:sp>
        <p:nvSpPr>
          <p:cNvPr id="23" name="Espace réservé du titre 1">
            <a:extLst>
              <a:ext uri="{FF2B5EF4-FFF2-40B4-BE49-F238E27FC236}">
                <a16:creationId xmlns:a16="http://schemas.microsoft.com/office/drawing/2014/main" id="{AAC960E0-E09A-D242-985C-6609DC6D68BB}"/>
              </a:ext>
            </a:extLst>
          </p:cNvPr>
          <p:cNvSpPr>
            <a:spLocks noGrp="1"/>
          </p:cNvSpPr>
          <p:nvPr>
            <p:ph type="title"/>
          </p:nvPr>
        </p:nvSpPr>
        <p:spPr>
          <a:xfrm>
            <a:off x="1080001" y="418562"/>
            <a:ext cx="7435350" cy="721209"/>
          </a:xfrm>
          <a:prstGeom prst="rect">
            <a:avLst/>
          </a:prstGeom>
        </p:spPr>
        <p:txBody>
          <a:bodyPr vert="horz" lIns="91440" tIns="45720" rIns="91440" bIns="45720" rtlCol="0" anchor="t" anchorCtr="0">
            <a:normAutofit/>
          </a:bodyPr>
          <a:lstStyle/>
          <a:p>
            <a:r>
              <a:rPr lang="fr-FR"/>
              <a:t>Modifiez ici le titre</a:t>
            </a:r>
          </a:p>
        </p:txBody>
      </p:sp>
    </p:spTree>
    <p:extLst>
      <p:ext uri="{BB962C8B-B14F-4D97-AF65-F5344CB8AC3E}">
        <p14:creationId xmlns:p14="http://schemas.microsoft.com/office/powerpoint/2010/main" val="3260902920"/>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749" r:id="rId7"/>
  </p:sldLayoutIdLst>
  <p:hf sldNum="0" hdr="0" ftr="0" dt="0"/>
  <p:txStyles>
    <p:titleStyle>
      <a:lvl1pPr algn="l" defTabSz="685800" rtl="0" eaLnBrk="1" latinLnBrk="0" hangingPunct="1">
        <a:lnSpc>
          <a:spcPct val="90000"/>
        </a:lnSpc>
        <a:spcBef>
          <a:spcPct val="0"/>
        </a:spcBef>
        <a:buNone/>
        <a:defRPr sz="3200" b="0" i="0" u="sng" kern="1200" cap="all" baseline="0">
          <a:solidFill>
            <a:schemeClr val="tx2"/>
          </a:solidFill>
          <a:uFill>
            <a:solidFill>
              <a:schemeClr val="accent2"/>
            </a:solidFill>
          </a:uFill>
          <a:latin typeface="Titillium Web ExtraLight" pitchFamily="2" charset="77"/>
          <a:ea typeface="+mj-ea"/>
          <a:cs typeface="+mj-cs"/>
        </a:defRPr>
      </a:lvl1pPr>
    </p:titleStyle>
    <p:bodyStyle>
      <a:lvl1pPr marL="0" indent="0" algn="l" defTabSz="685800" rtl="0" eaLnBrk="1" latinLnBrk="0" hangingPunct="1">
        <a:lnSpc>
          <a:spcPct val="90000"/>
        </a:lnSpc>
        <a:spcBef>
          <a:spcPts val="750"/>
        </a:spcBef>
        <a:buClr>
          <a:schemeClr val="accent3"/>
        </a:buClr>
        <a:buSzPct val="100000"/>
        <a:buFontTx/>
        <a:buNone/>
        <a:defRPr sz="2400" kern="1200" baseline="0">
          <a:solidFill>
            <a:schemeClr val="tx2"/>
          </a:solidFill>
          <a:latin typeface="Titillium Web Light" pitchFamily="2" charset="77"/>
          <a:ea typeface="+mn-ea"/>
          <a:cs typeface="+mn-cs"/>
        </a:defRPr>
      </a:lvl1pPr>
      <a:lvl2pPr marL="0" indent="0" algn="l" defTabSz="685800" rtl="0" eaLnBrk="1" latinLnBrk="0" hangingPunct="1">
        <a:lnSpc>
          <a:spcPct val="90000"/>
        </a:lnSpc>
        <a:spcBef>
          <a:spcPts val="375"/>
        </a:spcBef>
        <a:buClr>
          <a:schemeClr val="accent3"/>
        </a:buClr>
        <a:buSzPct val="100000"/>
        <a:buFontTx/>
        <a:buNone/>
        <a:defRPr sz="1400" kern="1200" cap="all" baseline="0">
          <a:solidFill>
            <a:schemeClr val="tx1"/>
          </a:solidFill>
          <a:latin typeface="Titillium Web SemiBold" pitchFamily="2" charset="77"/>
          <a:ea typeface="+mn-ea"/>
          <a:cs typeface="+mn-cs"/>
        </a:defRPr>
      </a:lvl2pPr>
      <a:lvl3pPr marL="176400" indent="-176400" algn="l" defTabSz="685800" rtl="0" eaLnBrk="1" latinLnBrk="0" hangingPunct="1">
        <a:lnSpc>
          <a:spcPct val="90000"/>
        </a:lnSpc>
        <a:spcBef>
          <a:spcPts val="375"/>
        </a:spcBef>
        <a:buClr>
          <a:schemeClr val="tx1"/>
        </a:buClr>
        <a:buSzPct val="110000"/>
        <a:buFont typeface="Arial" panose="020B0604020202020204" pitchFamily="34" charset="0"/>
        <a:buChar char="•"/>
        <a:defRPr sz="1500" kern="1200" baseline="0">
          <a:solidFill>
            <a:schemeClr val="tx1"/>
          </a:solidFill>
          <a:latin typeface="Titillium Web Light" pitchFamily="2" charset="77"/>
          <a:ea typeface="+mn-ea"/>
          <a:cs typeface="+mn-cs"/>
        </a:defRPr>
      </a:lvl3pPr>
      <a:lvl4pPr marL="360000" indent="-176400" algn="l" defTabSz="685800" rtl="0" eaLnBrk="1" latinLnBrk="0" hangingPunct="1">
        <a:lnSpc>
          <a:spcPct val="90000"/>
        </a:lnSpc>
        <a:spcBef>
          <a:spcPts val="375"/>
        </a:spcBef>
        <a:buClr>
          <a:schemeClr val="tx1"/>
        </a:buClr>
        <a:buSzPct val="80000"/>
        <a:buFont typeface="Courier New" panose="02070309020205020404" pitchFamily="49" charset="0"/>
        <a:buChar char="o"/>
        <a:defRPr sz="1275" b="0" i="0" kern="1200" baseline="0">
          <a:solidFill>
            <a:schemeClr val="tx1"/>
          </a:solidFill>
          <a:latin typeface="Titillium Web Light" pitchFamily="2" charset="77"/>
          <a:ea typeface="+mn-ea"/>
          <a:cs typeface="+mn-cs"/>
        </a:defRPr>
      </a:lvl4pPr>
      <a:lvl5pPr marL="0" indent="0" algn="l" defTabSz="685800" rtl="0" eaLnBrk="1" latinLnBrk="0" hangingPunct="1">
        <a:lnSpc>
          <a:spcPct val="90000"/>
        </a:lnSpc>
        <a:spcBef>
          <a:spcPts val="375"/>
        </a:spcBef>
        <a:buSzPct val="50000"/>
        <a:buFontTx/>
        <a:buNone/>
        <a:defRPr sz="1200" kern="1200" baseline="0">
          <a:solidFill>
            <a:schemeClr val="accent3"/>
          </a:solidFill>
          <a:latin typeface="Titillium Web"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Espace réservé du pied de page 4">
            <a:extLst>
              <a:ext uri="{FF2B5EF4-FFF2-40B4-BE49-F238E27FC236}">
                <a16:creationId xmlns:a16="http://schemas.microsoft.com/office/drawing/2014/main" id="{39833FAD-2D19-4944-99F6-3CBF08C952E2}"/>
              </a:ext>
            </a:extLst>
          </p:cNvPr>
          <p:cNvSpPr>
            <a:spLocks noGrp="1"/>
          </p:cNvSpPr>
          <p:nvPr>
            <p:ph type="ftr" sz="quarter" idx="3"/>
          </p:nvPr>
        </p:nvSpPr>
        <p:spPr>
          <a:xfrm>
            <a:off x="1260000" y="6510270"/>
            <a:ext cx="1327756" cy="237277"/>
          </a:xfrm>
          <a:prstGeom prst="rect">
            <a:avLst/>
          </a:prstGeom>
        </p:spPr>
        <p:txBody>
          <a:bodyPr vert="horz" lIns="54000" tIns="54000" rIns="54000" bIns="54000" rtlCol="0" anchor="b" anchorCtr="0"/>
          <a:lstStyle>
            <a:lvl1pPr algn="l" fontAlgn="b">
              <a:defRPr sz="600" baseline="0">
                <a:solidFill>
                  <a:schemeClr val="accent2"/>
                </a:solidFill>
                <a:latin typeface="Titillium Web" pitchFamily="2" charset="77"/>
              </a:defRPr>
            </a:lvl1pPr>
          </a:lstStyle>
          <a:p>
            <a:endParaRPr lang="fr-FR"/>
          </a:p>
        </p:txBody>
      </p:sp>
      <p:sp>
        <p:nvSpPr>
          <p:cNvPr id="6" name="Espace réservé du numéro de diapositive 5">
            <a:extLst>
              <a:ext uri="{FF2B5EF4-FFF2-40B4-BE49-F238E27FC236}">
                <a16:creationId xmlns:a16="http://schemas.microsoft.com/office/drawing/2014/main" id="{91BF190C-AEC5-B741-AB1D-FAED852C07C9}"/>
              </a:ext>
            </a:extLst>
          </p:cNvPr>
          <p:cNvSpPr>
            <a:spLocks noGrp="1"/>
          </p:cNvSpPr>
          <p:nvPr>
            <p:ph type="sldNum" sz="quarter" idx="4"/>
          </p:nvPr>
        </p:nvSpPr>
        <p:spPr>
          <a:xfrm>
            <a:off x="6840000" y="6510270"/>
            <a:ext cx="2057400" cy="237277"/>
          </a:xfrm>
          <a:prstGeom prst="rect">
            <a:avLst/>
          </a:prstGeom>
        </p:spPr>
        <p:txBody>
          <a:bodyPr vert="horz" lIns="54000" tIns="54000" rIns="54000" bIns="54000" rtlCol="0" anchor="ctr"/>
          <a:lstStyle>
            <a:lvl1pPr algn="r">
              <a:defRPr sz="600" b="0" i="1" baseline="0">
                <a:solidFill>
                  <a:schemeClr val="accent2"/>
                </a:solidFill>
                <a:latin typeface="Titillium Web" pitchFamily="2" charset="77"/>
              </a:defRPr>
            </a:lvl1pPr>
          </a:lstStyle>
          <a:p>
            <a:fld id="{F7EF3976-A4D4-6843-B655-53CF272CD206}" type="slidenum">
              <a:rPr lang="fr-FR" smtClean="0"/>
              <a:pPr/>
              <a:t>‹N°›</a:t>
            </a:fld>
            <a:endParaRPr lang="fr-FR"/>
          </a:p>
        </p:txBody>
      </p:sp>
      <p:pic>
        <p:nvPicPr>
          <p:cNvPr id="10" name="Image 9" descr="Une image contenant texte, moniteur, signe, écran&#10;&#10;Description générée automatiquement">
            <a:extLst>
              <a:ext uri="{FF2B5EF4-FFF2-40B4-BE49-F238E27FC236}">
                <a16:creationId xmlns:a16="http://schemas.microsoft.com/office/drawing/2014/main" id="{A4DBDC1B-C55D-6548-9EA8-9F65F790E39A}"/>
              </a:ext>
            </a:extLst>
          </p:cNvPr>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94054" y="231820"/>
            <a:ext cx="832975" cy="6149662"/>
          </a:xfrm>
          <a:prstGeom prst="rect">
            <a:avLst/>
          </a:prstGeom>
        </p:spPr>
      </p:pic>
      <p:sp>
        <p:nvSpPr>
          <p:cNvPr id="12" name="Espace réservé du titre 11">
            <a:extLst>
              <a:ext uri="{FF2B5EF4-FFF2-40B4-BE49-F238E27FC236}">
                <a16:creationId xmlns:a16="http://schemas.microsoft.com/office/drawing/2014/main" id="{EF56CDD4-DA29-5344-A27C-5EDF46C9FE51}"/>
              </a:ext>
            </a:extLst>
          </p:cNvPr>
          <p:cNvSpPr>
            <a:spLocks noGrp="1"/>
          </p:cNvSpPr>
          <p:nvPr>
            <p:ph type="title"/>
          </p:nvPr>
        </p:nvSpPr>
        <p:spPr>
          <a:xfrm>
            <a:off x="1260000" y="252000"/>
            <a:ext cx="3552959" cy="1325563"/>
          </a:xfrm>
          <a:prstGeom prst="rect">
            <a:avLst/>
          </a:prstGeom>
        </p:spPr>
        <p:txBody>
          <a:bodyPr vert="horz" lIns="91440" tIns="45720" rIns="91440" bIns="45720" rtlCol="0" anchor="t" anchorCtr="0">
            <a:normAutofit/>
          </a:bodyPr>
          <a:lstStyle/>
          <a:p>
            <a:r>
              <a:rPr lang="fr-FR"/>
              <a:t>Modifiez ici </a:t>
            </a:r>
            <a:br>
              <a:rPr lang="fr-FR"/>
            </a:br>
            <a:r>
              <a:rPr lang="fr-FR"/>
              <a:t>le titre</a:t>
            </a:r>
          </a:p>
        </p:txBody>
      </p:sp>
      <p:sp>
        <p:nvSpPr>
          <p:cNvPr id="13" name="Espace réservé du texte 12">
            <a:extLst>
              <a:ext uri="{FF2B5EF4-FFF2-40B4-BE49-F238E27FC236}">
                <a16:creationId xmlns:a16="http://schemas.microsoft.com/office/drawing/2014/main" id="{2D31CF49-C92A-3E40-9632-330F1FEA3188}"/>
              </a:ext>
            </a:extLst>
          </p:cNvPr>
          <p:cNvSpPr>
            <a:spLocks noGrp="1"/>
          </p:cNvSpPr>
          <p:nvPr>
            <p:ph type="body" idx="1"/>
          </p:nvPr>
        </p:nvSpPr>
        <p:spPr>
          <a:xfrm>
            <a:off x="1260000" y="1716154"/>
            <a:ext cx="7637400" cy="4665327"/>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468433896"/>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Lst>
  <p:hf sldNum="0" hdr="0" ftr="0" dt="0"/>
  <p:txStyles>
    <p:titleStyle>
      <a:lvl1pPr algn="l" defTabSz="685800" rtl="0" eaLnBrk="1" latinLnBrk="0" hangingPunct="1">
        <a:lnSpc>
          <a:spcPct val="90000"/>
        </a:lnSpc>
        <a:spcBef>
          <a:spcPct val="0"/>
        </a:spcBef>
        <a:buNone/>
        <a:defRPr sz="3200" u="none" kern="1200" cap="all" baseline="0">
          <a:solidFill>
            <a:schemeClr val="tx2"/>
          </a:solidFill>
          <a:uFill>
            <a:solidFill>
              <a:schemeClr val="accent2"/>
            </a:solidFill>
          </a:uFill>
          <a:latin typeface="Titillium Web ExtraLight" pitchFamily="2" charset="77"/>
          <a:ea typeface="+mj-ea"/>
          <a:cs typeface="+mj-cs"/>
        </a:defRPr>
      </a:lvl1pPr>
    </p:titleStyle>
    <p:bodyStyle>
      <a:lvl1pPr marL="176400" indent="-176400" algn="l" defTabSz="685800" rtl="0" eaLnBrk="1" latinLnBrk="0" hangingPunct="1">
        <a:lnSpc>
          <a:spcPct val="90000"/>
        </a:lnSpc>
        <a:spcBef>
          <a:spcPts val="750"/>
        </a:spcBef>
        <a:buClr>
          <a:schemeClr val="tx2"/>
        </a:buClr>
        <a:buSzPct val="110000"/>
        <a:buFont typeface="Arial" panose="020B0604020202020204" pitchFamily="34" charset="0"/>
        <a:buChar char="•"/>
        <a:defRPr sz="2100" kern="1200" baseline="0">
          <a:solidFill>
            <a:schemeClr val="tx2"/>
          </a:solidFill>
          <a:latin typeface="Titillium Web Light" pitchFamily="2" charset="77"/>
          <a:ea typeface="+mn-ea"/>
          <a:cs typeface="+mn-cs"/>
        </a:defRPr>
      </a:lvl1pPr>
      <a:lvl2pPr marL="360000" indent="-176400" algn="l" defTabSz="685800" rtl="0" eaLnBrk="1" latinLnBrk="0" hangingPunct="1">
        <a:lnSpc>
          <a:spcPct val="90000"/>
        </a:lnSpc>
        <a:spcBef>
          <a:spcPts val="375"/>
        </a:spcBef>
        <a:buClr>
          <a:schemeClr val="tx2"/>
        </a:buClr>
        <a:buSzPct val="100000"/>
        <a:buFont typeface="Courier New" panose="02070309020205020404" pitchFamily="49" charset="0"/>
        <a:buChar char="o"/>
        <a:defRPr sz="1400" kern="1200" cap="all" baseline="0">
          <a:solidFill>
            <a:schemeClr val="tx2"/>
          </a:solidFill>
          <a:latin typeface="Titillium Web SemiBold" pitchFamily="2" charset="77"/>
          <a:ea typeface="+mn-ea"/>
          <a:cs typeface="+mn-cs"/>
        </a:defRPr>
      </a:lvl2pPr>
      <a:lvl3pPr marL="536400" indent="-176400" algn="l" defTabSz="685800" rtl="0" eaLnBrk="1" latinLnBrk="0" hangingPunct="1">
        <a:lnSpc>
          <a:spcPct val="90000"/>
        </a:lnSpc>
        <a:spcBef>
          <a:spcPts val="375"/>
        </a:spcBef>
        <a:buSzPct val="80000"/>
        <a:buFont typeface="Courier New" panose="02070309020205020404" pitchFamily="49" charset="0"/>
        <a:buChar char="o"/>
        <a:defRPr sz="1500" kern="1200" baseline="0">
          <a:solidFill>
            <a:schemeClr val="tx1"/>
          </a:solidFill>
          <a:latin typeface="Titillium Web Light" pitchFamily="2" charset="77"/>
          <a:ea typeface="+mn-ea"/>
          <a:cs typeface="+mn-cs"/>
        </a:defRPr>
      </a:lvl3pPr>
      <a:lvl4pPr marL="720000" indent="-176400" algn="l" defTabSz="685800" rtl="0" eaLnBrk="1" latinLnBrk="0" hangingPunct="1">
        <a:lnSpc>
          <a:spcPct val="90000"/>
        </a:lnSpc>
        <a:spcBef>
          <a:spcPts val="375"/>
        </a:spcBef>
        <a:buSzPct val="80000"/>
        <a:buFont typeface="Courier New" panose="02070309020205020404" pitchFamily="49" charset="0"/>
        <a:buChar char="o"/>
        <a:defRPr sz="1275" b="0" i="0" kern="1200" baseline="0">
          <a:solidFill>
            <a:schemeClr val="tx1"/>
          </a:solidFill>
          <a:latin typeface="Titillium Web Light" pitchFamily="2" charset="77"/>
          <a:ea typeface="+mn-ea"/>
          <a:cs typeface="+mn-cs"/>
        </a:defRPr>
      </a:lvl4pPr>
      <a:lvl5pPr marL="896400" indent="-176400" algn="l" defTabSz="685800" rtl="0" eaLnBrk="1" latinLnBrk="0" hangingPunct="1">
        <a:lnSpc>
          <a:spcPct val="90000"/>
        </a:lnSpc>
        <a:spcBef>
          <a:spcPts val="375"/>
        </a:spcBef>
        <a:buClr>
          <a:schemeClr val="tx2"/>
        </a:buClr>
        <a:buSzPct val="70000"/>
        <a:buFont typeface="Courier New" panose="02070309020205020404" pitchFamily="49" charset="0"/>
        <a:buChar char="o"/>
        <a:defRPr sz="1200" kern="1200" baseline="0">
          <a:solidFill>
            <a:schemeClr val="accent3"/>
          </a:solidFill>
          <a:latin typeface="Titillium Web"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fr-FR"/>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8.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8.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38.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hyperlink" Target="https://www.who.int/fr/news-room/fact-sheets/detail/obesity-and-overweight"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18.xml"/><Relationship Id="rId4" Type="http://schemas.openxmlformats.org/officeDocument/2006/relationships/hyperlink" Target="https://www.who.int/fr/news-room/fact-sheets/detail/obesity-and-overweight"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38.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6.xml"/><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8.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9.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0.xml"/><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1.xm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3.xml"/><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4.xml"/><Relationship Id="rId1" Type="http://schemas.openxmlformats.org/officeDocument/2006/relationships/slideLayout" Target="../slideLayouts/slideLayout38.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5.xml"/><Relationship Id="rId1" Type="http://schemas.openxmlformats.org/officeDocument/2006/relationships/slideLayout" Target="../slideLayouts/slideLayout38.xml"/></Relationships>
</file>

<file path=ppt/slides/_rels/slide3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7.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8.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9.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0.xml"/><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1.xml"/><Relationship Id="rId1" Type="http://schemas.openxmlformats.org/officeDocument/2006/relationships/slideLayout" Target="../slideLayouts/slideLayout38.xml"/><Relationship Id="rId4" Type="http://schemas.openxmlformats.org/officeDocument/2006/relationships/image" Target="../media/image35.jpeg"/></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E05DC35-99E0-4BC1-9C2D-51818531AB39}"/>
              </a:ext>
            </a:extLst>
          </p:cNvPr>
          <p:cNvSpPr>
            <a:spLocks noGrp="1"/>
          </p:cNvSpPr>
          <p:nvPr>
            <p:ph type="body" sz="quarter" idx="10"/>
          </p:nvPr>
        </p:nvSpPr>
        <p:spPr>
          <a:xfrm>
            <a:off x="3605213" y="2187575"/>
            <a:ext cx="4737509" cy="1855788"/>
          </a:xfrm>
        </p:spPr>
        <p:txBody>
          <a:bodyPr/>
          <a:lstStyle/>
          <a:p>
            <a:r>
              <a:rPr lang="fr-FR" sz="7200" dirty="0"/>
              <a:t>QUIZZ</a:t>
            </a:r>
            <a:r>
              <a:rPr lang="fr-FR" sz="4400" dirty="0"/>
              <a:t> </a:t>
            </a:r>
          </a:p>
          <a:p>
            <a:r>
              <a:rPr lang="fr-FR" sz="4400" dirty="0"/>
              <a:t>VISION D’ENSEMBLE de la thématique </a:t>
            </a:r>
          </a:p>
        </p:txBody>
      </p:sp>
      <p:sp>
        <p:nvSpPr>
          <p:cNvPr id="3" name="Espace réservé du texte 2">
            <a:extLst>
              <a:ext uri="{FF2B5EF4-FFF2-40B4-BE49-F238E27FC236}">
                <a16:creationId xmlns:a16="http://schemas.microsoft.com/office/drawing/2014/main" id="{3C069D4C-618A-4714-8C42-45A0A5238BB1}"/>
              </a:ext>
            </a:extLst>
          </p:cNvPr>
          <p:cNvSpPr>
            <a:spLocks noGrp="1"/>
          </p:cNvSpPr>
          <p:nvPr>
            <p:ph type="body" sz="quarter" idx="11"/>
          </p:nvPr>
        </p:nvSpPr>
        <p:spPr>
          <a:xfrm>
            <a:off x="3605213" y="5040350"/>
            <a:ext cx="4758929" cy="476575"/>
          </a:xfrm>
        </p:spPr>
        <p:txBody>
          <a:bodyPr>
            <a:normAutofit fontScale="47500" lnSpcReduction="20000"/>
          </a:bodyPr>
          <a:lstStyle/>
          <a:p>
            <a:r>
              <a:rPr lang="fr-FR" dirty="0" err="1"/>
              <a:t>Festisol</a:t>
            </a:r>
            <a:r>
              <a:rPr lang="fr-FR" dirty="0"/>
              <a:t> 2023 </a:t>
            </a:r>
          </a:p>
          <a:p>
            <a:r>
              <a:rPr lang="fr-FR" dirty="0"/>
              <a:t>CCFD-Terre Solidaire Bretagne</a:t>
            </a:r>
          </a:p>
        </p:txBody>
      </p:sp>
      <p:sp>
        <p:nvSpPr>
          <p:cNvPr id="7" name="Espace réservé du texte 1">
            <a:extLst>
              <a:ext uri="{FF2B5EF4-FFF2-40B4-BE49-F238E27FC236}">
                <a16:creationId xmlns:a16="http://schemas.microsoft.com/office/drawing/2014/main" id="{876D361A-FFB9-48ED-A7E2-271476DA4A8C}"/>
              </a:ext>
            </a:extLst>
          </p:cNvPr>
          <p:cNvSpPr txBox="1">
            <a:spLocks/>
          </p:cNvSpPr>
          <p:nvPr/>
        </p:nvSpPr>
        <p:spPr>
          <a:xfrm>
            <a:off x="1067575" y="5740213"/>
            <a:ext cx="7906303" cy="720288"/>
          </a:xfrm>
          <a:prstGeom prst="rect">
            <a:avLst/>
          </a:prstGeom>
        </p:spPr>
        <p:txBody>
          <a:bodyPr vert="horz" lIns="91440" tIns="45720" rIns="91440" bIns="45720" rtlCol="0">
            <a:noAutofit/>
          </a:bodyPr>
          <a:lstStyle>
            <a:lvl1pPr marL="0" indent="0" algn="l" defTabSz="685800" rtl="0" eaLnBrk="1" latinLnBrk="0" hangingPunct="1">
              <a:lnSpc>
                <a:spcPct val="90000"/>
              </a:lnSpc>
              <a:spcBef>
                <a:spcPts val="750"/>
              </a:spcBef>
              <a:buClr>
                <a:schemeClr val="accent3"/>
              </a:buClr>
              <a:buSzPct val="100000"/>
              <a:buFontTx/>
              <a:buNone/>
              <a:defRPr sz="5400" kern="1200" baseline="0">
                <a:solidFill>
                  <a:schemeClr val="bg1"/>
                </a:solidFill>
                <a:latin typeface="Futura Condensed BQ" pitchFamily="50" charset="0"/>
                <a:ea typeface="+mn-ea"/>
                <a:cs typeface="+mn-cs"/>
              </a:defRPr>
            </a:lvl1pPr>
            <a:lvl2pPr marL="0" indent="0" algn="l" defTabSz="685800" rtl="0" eaLnBrk="1" latinLnBrk="0" hangingPunct="1">
              <a:lnSpc>
                <a:spcPct val="90000"/>
              </a:lnSpc>
              <a:spcBef>
                <a:spcPts val="375"/>
              </a:spcBef>
              <a:buClr>
                <a:schemeClr val="accent3"/>
              </a:buClr>
              <a:buSzPct val="100000"/>
              <a:buFontTx/>
              <a:buNone/>
              <a:defRPr sz="1400" kern="1200" cap="all" baseline="0">
                <a:solidFill>
                  <a:schemeClr val="tx1"/>
                </a:solidFill>
                <a:latin typeface="Titillium Web SemiBold" pitchFamily="2" charset="77"/>
                <a:ea typeface="+mn-ea"/>
                <a:cs typeface="+mn-cs"/>
              </a:defRPr>
            </a:lvl2pPr>
            <a:lvl3pPr marL="176400" indent="-176400" algn="l" defTabSz="685800" rtl="0" eaLnBrk="1" latinLnBrk="0" hangingPunct="1">
              <a:lnSpc>
                <a:spcPct val="90000"/>
              </a:lnSpc>
              <a:spcBef>
                <a:spcPts val="375"/>
              </a:spcBef>
              <a:buClr>
                <a:schemeClr val="tx1"/>
              </a:buClr>
              <a:buSzPct val="110000"/>
              <a:buFont typeface="Arial" panose="020B0604020202020204" pitchFamily="34" charset="0"/>
              <a:buChar char="•"/>
              <a:defRPr sz="1500" kern="1200" baseline="0">
                <a:solidFill>
                  <a:schemeClr val="tx1"/>
                </a:solidFill>
                <a:latin typeface="Titillium Web Light" pitchFamily="2" charset="77"/>
                <a:ea typeface="+mn-ea"/>
                <a:cs typeface="+mn-cs"/>
              </a:defRPr>
            </a:lvl3pPr>
            <a:lvl4pPr marL="360000" indent="-176400" algn="l" defTabSz="685800" rtl="0" eaLnBrk="1" latinLnBrk="0" hangingPunct="1">
              <a:lnSpc>
                <a:spcPct val="90000"/>
              </a:lnSpc>
              <a:spcBef>
                <a:spcPts val="375"/>
              </a:spcBef>
              <a:buClr>
                <a:schemeClr val="tx1"/>
              </a:buClr>
              <a:buSzPct val="80000"/>
              <a:buFont typeface="Courier New" panose="02070309020205020404" pitchFamily="49" charset="0"/>
              <a:buChar char="o"/>
              <a:defRPr sz="1275" b="0" i="0" kern="1200" baseline="0">
                <a:solidFill>
                  <a:schemeClr val="tx1"/>
                </a:solidFill>
                <a:latin typeface="Titillium Web Light" pitchFamily="2" charset="77"/>
                <a:ea typeface="+mn-ea"/>
                <a:cs typeface="+mn-cs"/>
              </a:defRPr>
            </a:lvl4pPr>
            <a:lvl5pPr marL="0" indent="0" algn="l" defTabSz="685800" rtl="0" eaLnBrk="1" latinLnBrk="0" hangingPunct="1">
              <a:lnSpc>
                <a:spcPct val="90000"/>
              </a:lnSpc>
              <a:spcBef>
                <a:spcPts val="375"/>
              </a:spcBef>
              <a:buSzPct val="50000"/>
              <a:buFontTx/>
              <a:buNone/>
              <a:defRPr sz="1200" kern="1200" baseline="0">
                <a:solidFill>
                  <a:schemeClr val="accent3"/>
                </a:solidFill>
                <a:latin typeface="Titillium Web"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dirty="0">
                <a:solidFill>
                  <a:srgbClr val="FF6620"/>
                </a:solidFill>
              </a:rPr>
              <a:t>Souveraineté Alimentaire</a:t>
            </a:r>
          </a:p>
        </p:txBody>
      </p:sp>
    </p:spTree>
    <p:extLst>
      <p:ext uri="{BB962C8B-B14F-4D97-AF65-F5344CB8AC3E}">
        <p14:creationId xmlns:p14="http://schemas.microsoft.com/office/powerpoint/2010/main" val="5808084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5</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La pandémie du COVID 19 a-t-elle eu des impacts sur la faim dans le monde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660211"/>
            <a:ext cx="2909930" cy="73866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Oui et c’est la catastrophe</a:t>
            </a:r>
          </a:p>
        </p:txBody>
      </p:sp>
      <p:sp>
        <p:nvSpPr>
          <p:cNvPr id="8" name="object 5">
            <a:extLst>
              <a:ext uri="{FF2B5EF4-FFF2-40B4-BE49-F238E27FC236}">
                <a16:creationId xmlns:a16="http://schemas.microsoft.com/office/drawing/2014/main" id="{CC60D975-B528-4A5E-A767-FE86CDDBCAA1}"/>
              </a:ext>
            </a:extLst>
          </p:cNvPr>
          <p:cNvSpPr txBox="1"/>
          <p:nvPr/>
        </p:nvSpPr>
        <p:spPr>
          <a:xfrm>
            <a:off x="2774310" y="5120761"/>
            <a:ext cx="2909930" cy="1107996"/>
          </a:xfrm>
          <a:prstGeom prst="rect">
            <a:avLst/>
          </a:prstGeom>
          <a:solidFill>
            <a:srgbClr val="000000">
              <a:alpha val="29020"/>
            </a:srgbClr>
          </a:solidFill>
        </p:spPr>
        <p:txBody>
          <a:bodyPr vert="horz" wrap="square" lIns="0" tIns="0" rIns="0" bIns="0" rtlCol="0" anchor="ctr">
            <a:spAutoFit/>
          </a:bodyPr>
          <a:lstStyle/>
          <a:p>
            <a:pPr algn="ctr"/>
            <a:r>
              <a:rPr lang="fr-FR" sz="2400" dirty="0">
                <a:solidFill>
                  <a:schemeClr val="bg1"/>
                </a:solidFill>
                <a:latin typeface="Titillium Web" panose="00000500000000000000" pitchFamily="2" charset="0"/>
              </a:rPr>
              <a:t>3/ Non, notre système alimentaire mondiale a tenu le choc</a:t>
            </a:r>
          </a:p>
        </p:txBody>
      </p:sp>
      <p:sp>
        <p:nvSpPr>
          <p:cNvPr id="9" name="object 5">
            <a:extLst>
              <a:ext uri="{FF2B5EF4-FFF2-40B4-BE49-F238E27FC236}">
                <a16:creationId xmlns:a16="http://schemas.microsoft.com/office/drawing/2014/main" id="{F8BD9D45-F608-443C-8FF5-242A52905568}"/>
              </a:ext>
            </a:extLst>
          </p:cNvPr>
          <p:cNvSpPr txBox="1"/>
          <p:nvPr/>
        </p:nvSpPr>
        <p:spPr>
          <a:xfrm>
            <a:off x="6075639" y="3746280"/>
            <a:ext cx="2909930" cy="738664"/>
          </a:xfrm>
          <a:prstGeom prst="rect">
            <a:avLst/>
          </a:prstGeom>
          <a:solidFill>
            <a:srgbClr val="000000">
              <a:alpha val="29020"/>
            </a:srgbClr>
          </a:solidFill>
        </p:spPr>
        <p:txBody>
          <a:bodyPr vert="horz" wrap="square" lIns="0" tIns="0" rIns="0" bIns="0" rtlCol="0" anchor="ctr">
            <a:spAutoFit/>
          </a:bodyPr>
          <a:lstStyle/>
          <a:p>
            <a:pPr algn="ctr" fontAlgn="base"/>
            <a:r>
              <a:rPr lang="fr-FR" sz="2400" dirty="0">
                <a:solidFill>
                  <a:schemeClr val="bg1"/>
                </a:solidFill>
                <a:latin typeface="Titillium Web" panose="00000500000000000000" pitchFamily="2" charset="0"/>
              </a:rPr>
              <a:t>2/ Oui, mais on a réussi à les atténuer</a:t>
            </a:r>
          </a:p>
        </p:txBody>
      </p:sp>
    </p:spTree>
    <p:extLst>
      <p:ext uri="{BB962C8B-B14F-4D97-AF65-F5344CB8AC3E}">
        <p14:creationId xmlns:p14="http://schemas.microsoft.com/office/powerpoint/2010/main" val="386997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5</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La pandémie du COVID 19 a-t-elle eu des impacts sur la faim dans le monde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000000">
              <a:alpha val="29020"/>
            </a:srgbClr>
          </a:solidFill>
        </p:spPr>
        <p:txBody>
          <a:bodyPr vert="horz" wrap="square" lIns="0" tIns="0" rIns="0" bIns="0" rtlCol="0" anchor="ctr">
            <a:spAutoFit/>
          </a:bodyPr>
          <a:lstStyle/>
          <a:p>
            <a:pPr algn="ctr">
              <a:defRPr/>
            </a:pPr>
            <a:endParaRPr lang="fr-FR" altLang="fr-FR" sz="2400" dirty="0">
              <a:solidFill>
                <a:schemeClr val="bg1"/>
              </a:solidFill>
              <a:latin typeface="Titillium Web" panose="00000500000000000000" pitchFamily="2" charset="0"/>
              <a:sym typeface="Copperplate" pitchFamily="-106" charset="0"/>
            </a:endParaRPr>
          </a:p>
        </p:txBody>
      </p:sp>
      <p:sp>
        <p:nvSpPr>
          <p:cNvPr id="8" name="object 5">
            <a:extLst>
              <a:ext uri="{FF2B5EF4-FFF2-40B4-BE49-F238E27FC236}">
                <a16:creationId xmlns:a16="http://schemas.microsoft.com/office/drawing/2014/main" id="{CC60D975-B528-4A5E-A767-FE86CDDBCAA1}"/>
              </a:ext>
            </a:extLst>
          </p:cNvPr>
          <p:cNvSpPr txBox="1"/>
          <p:nvPr/>
        </p:nvSpPr>
        <p:spPr>
          <a:xfrm>
            <a:off x="2774310" y="5120761"/>
            <a:ext cx="2909930" cy="1107996"/>
          </a:xfrm>
          <a:prstGeom prst="rect">
            <a:avLst/>
          </a:prstGeom>
          <a:solidFill>
            <a:srgbClr val="000000">
              <a:alpha val="29020"/>
            </a:srgbClr>
          </a:solidFill>
        </p:spPr>
        <p:txBody>
          <a:bodyPr vert="horz" wrap="square" lIns="0" tIns="0" rIns="0" bIns="0" rtlCol="0" anchor="ctr">
            <a:spAutoFit/>
          </a:bodyPr>
          <a:lstStyle/>
          <a:p>
            <a:pPr algn="ctr"/>
            <a:r>
              <a:rPr lang="fr-FR" sz="2400" dirty="0">
                <a:solidFill>
                  <a:schemeClr val="bg1"/>
                </a:solidFill>
                <a:latin typeface="Titillium Web" panose="00000500000000000000" pitchFamily="2" charset="0"/>
              </a:rPr>
              <a:t>3/ Non, notre système alimentaire mondiale a tenu le choc</a:t>
            </a:r>
          </a:p>
        </p:txBody>
      </p:sp>
      <p:sp>
        <p:nvSpPr>
          <p:cNvPr id="9" name="object 5">
            <a:extLst>
              <a:ext uri="{FF2B5EF4-FFF2-40B4-BE49-F238E27FC236}">
                <a16:creationId xmlns:a16="http://schemas.microsoft.com/office/drawing/2014/main" id="{F8BD9D45-F608-443C-8FF5-242A52905568}"/>
              </a:ext>
            </a:extLst>
          </p:cNvPr>
          <p:cNvSpPr txBox="1"/>
          <p:nvPr/>
        </p:nvSpPr>
        <p:spPr>
          <a:xfrm>
            <a:off x="6075639" y="3746280"/>
            <a:ext cx="2909930" cy="738664"/>
          </a:xfrm>
          <a:prstGeom prst="rect">
            <a:avLst/>
          </a:prstGeom>
          <a:solidFill>
            <a:srgbClr val="000000">
              <a:alpha val="29020"/>
            </a:srgbClr>
          </a:solidFill>
        </p:spPr>
        <p:txBody>
          <a:bodyPr vert="horz" wrap="square" lIns="0" tIns="0" rIns="0" bIns="0" rtlCol="0" anchor="ctr">
            <a:spAutoFit/>
          </a:bodyPr>
          <a:lstStyle/>
          <a:p>
            <a:pPr algn="ctr" fontAlgn="base"/>
            <a:r>
              <a:rPr lang="fr-FR" sz="2400" dirty="0">
                <a:solidFill>
                  <a:schemeClr val="bg1"/>
                </a:solidFill>
                <a:latin typeface="Titillium Web" panose="00000500000000000000" pitchFamily="2" charset="0"/>
              </a:rPr>
              <a:t>2/ Oui, mais on a réussi à les atténuer</a:t>
            </a:r>
          </a:p>
        </p:txBody>
      </p:sp>
      <p:sp>
        <p:nvSpPr>
          <p:cNvPr id="10" name="object 5">
            <a:extLst>
              <a:ext uri="{FF2B5EF4-FFF2-40B4-BE49-F238E27FC236}">
                <a16:creationId xmlns:a16="http://schemas.microsoft.com/office/drawing/2014/main" id="{0D86D6E4-360B-4B54-AB5C-A899C6E70C39}"/>
              </a:ext>
            </a:extLst>
          </p:cNvPr>
          <p:cNvSpPr txBox="1"/>
          <p:nvPr/>
        </p:nvSpPr>
        <p:spPr>
          <a:xfrm>
            <a:off x="-135620" y="3736363"/>
            <a:ext cx="2909930" cy="738664"/>
          </a:xfrm>
          <a:prstGeom prst="rect">
            <a:avLst/>
          </a:prstGeom>
          <a:solidFill>
            <a:srgbClr val="FF6620"/>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Oui et c’est la catastrophe</a:t>
            </a:r>
          </a:p>
        </p:txBody>
      </p:sp>
    </p:spTree>
    <p:extLst>
      <p:ext uri="{BB962C8B-B14F-4D97-AF65-F5344CB8AC3E}">
        <p14:creationId xmlns:p14="http://schemas.microsoft.com/office/powerpoint/2010/main" val="3285355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6</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Comment sont les perspectives à venir au niveau international ?</a:t>
            </a:r>
          </a:p>
        </p:txBody>
      </p:sp>
      <p:sp>
        <p:nvSpPr>
          <p:cNvPr id="15" name="object 5">
            <a:extLst>
              <a:ext uri="{FF2B5EF4-FFF2-40B4-BE49-F238E27FC236}">
                <a16:creationId xmlns:a16="http://schemas.microsoft.com/office/drawing/2014/main" id="{6521ACAD-9E60-4B74-A29B-156C02639745}"/>
              </a:ext>
            </a:extLst>
          </p:cNvPr>
          <p:cNvSpPr txBox="1"/>
          <p:nvPr/>
        </p:nvSpPr>
        <p:spPr>
          <a:xfrm>
            <a:off x="-331319" y="3089436"/>
            <a:ext cx="2909930" cy="1477328"/>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On remonte la pente, la communauté internationale a pris conscience de l’enjeu</a:t>
            </a:r>
          </a:p>
        </p:txBody>
      </p:sp>
      <p:sp>
        <p:nvSpPr>
          <p:cNvPr id="8" name="object 5">
            <a:extLst>
              <a:ext uri="{FF2B5EF4-FFF2-40B4-BE49-F238E27FC236}">
                <a16:creationId xmlns:a16="http://schemas.microsoft.com/office/drawing/2014/main" id="{CC60D975-B528-4A5E-A767-FE86CDDBCAA1}"/>
              </a:ext>
            </a:extLst>
          </p:cNvPr>
          <p:cNvSpPr txBox="1"/>
          <p:nvPr/>
        </p:nvSpPr>
        <p:spPr>
          <a:xfrm>
            <a:off x="3245650" y="4349947"/>
            <a:ext cx="2909930" cy="2215991"/>
          </a:xfrm>
          <a:prstGeom prst="rect">
            <a:avLst/>
          </a:prstGeom>
          <a:solidFill>
            <a:srgbClr val="000000">
              <a:alpha val="29020"/>
            </a:srgbClr>
          </a:solidFill>
        </p:spPr>
        <p:txBody>
          <a:bodyPr vert="horz" wrap="square" lIns="0" tIns="0" rIns="0" bIns="0" rtlCol="0" anchor="ctr">
            <a:spAutoFit/>
          </a:bodyPr>
          <a:lstStyle/>
          <a:p>
            <a:pPr algn="ctr"/>
            <a:r>
              <a:rPr lang="fr-FR" sz="2400" dirty="0">
                <a:solidFill>
                  <a:schemeClr val="bg1"/>
                </a:solidFill>
                <a:latin typeface="Titillium Web" panose="00000500000000000000" pitchFamily="2" charset="0"/>
              </a:rPr>
              <a:t>3/ La communauté internationale fait fausse route, on pose actuellement les bases des famines de demain</a:t>
            </a:r>
          </a:p>
        </p:txBody>
      </p:sp>
      <p:sp>
        <p:nvSpPr>
          <p:cNvPr id="9" name="object 5">
            <a:extLst>
              <a:ext uri="{FF2B5EF4-FFF2-40B4-BE49-F238E27FC236}">
                <a16:creationId xmlns:a16="http://schemas.microsoft.com/office/drawing/2014/main" id="{F8BD9D45-F608-443C-8FF5-242A52905568}"/>
              </a:ext>
            </a:extLst>
          </p:cNvPr>
          <p:cNvSpPr txBox="1"/>
          <p:nvPr/>
        </p:nvSpPr>
        <p:spPr>
          <a:xfrm>
            <a:off x="6565391" y="3089436"/>
            <a:ext cx="2909930" cy="1846659"/>
          </a:xfrm>
          <a:prstGeom prst="rect">
            <a:avLst/>
          </a:prstGeom>
          <a:solidFill>
            <a:srgbClr val="000000">
              <a:alpha val="29020"/>
            </a:srgbClr>
          </a:solidFill>
        </p:spPr>
        <p:txBody>
          <a:bodyPr vert="horz" wrap="square" lIns="0" tIns="0" rIns="0" bIns="0" rtlCol="0" anchor="ctr">
            <a:spAutoFit/>
          </a:bodyPr>
          <a:lstStyle/>
          <a:p>
            <a:pPr algn="ctr" fontAlgn="base"/>
            <a:r>
              <a:rPr lang="fr-FR" sz="2400" dirty="0">
                <a:solidFill>
                  <a:schemeClr val="bg1"/>
                </a:solidFill>
                <a:latin typeface="Titillium Web" panose="00000500000000000000" pitchFamily="2" charset="0"/>
              </a:rPr>
              <a:t>2/ On est en pleine crise des prix alimentaires et personne ne fait rien</a:t>
            </a:r>
          </a:p>
          <a:p>
            <a:pPr algn="ctr" fontAlgn="base"/>
            <a:endParaRPr lang="fr-FR" sz="2400" dirty="0">
              <a:solidFill>
                <a:schemeClr val="bg1"/>
              </a:solidFill>
              <a:latin typeface="Titillium Web" panose="00000500000000000000" pitchFamily="2" charset="0"/>
            </a:endParaRPr>
          </a:p>
        </p:txBody>
      </p:sp>
    </p:spTree>
    <p:extLst>
      <p:ext uri="{BB962C8B-B14F-4D97-AF65-F5344CB8AC3E}">
        <p14:creationId xmlns:p14="http://schemas.microsoft.com/office/powerpoint/2010/main" val="1798407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6</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Comment sont les perspectives à venir au niveau international ?</a:t>
            </a:r>
          </a:p>
        </p:txBody>
      </p:sp>
      <p:sp>
        <p:nvSpPr>
          <p:cNvPr id="15" name="object 5">
            <a:extLst>
              <a:ext uri="{FF2B5EF4-FFF2-40B4-BE49-F238E27FC236}">
                <a16:creationId xmlns:a16="http://schemas.microsoft.com/office/drawing/2014/main" id="{6521ACAD-9E60-4B74-A29B-156C02639745}"/>
              </a:ext>
            </a:extLst>
          </p:cNvPr>
          <p:cNvSpPr txBox="1"/>
          <p:nvPr/>
        </p:nvSpPr>
        <p:spPr>
          <a:xfrm>
            <a:off x="-331319" y="3089436"/>
            <a:ext cx="2909930" cy="1477328"/>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On remonte la pente, la communauté internationale a pris conscience de l’enjeu</a:t>
            </a:r>
          </a:p>
        </p:txBody>
      </p:sp>
      <p:sp>
        <p:nvSpPr>
          <p:cNvPr id="8" name="object 5">
            <a:extLst>
              <a:ext uri="{FF2B5EF4-FFF2-40B4-BE49-F238E27FC236}">
                <a16:creationId xmlns:a16="http://schemas.microsoft.com/office/drawing/2014/main" id="{CC60D975-B528-4A5E-A767-FE86CDDBCAA1}"/>
              </a:ext>
            </a:extLst>
          </p:cNvPr>
          <p:cNvSpPr txBox="1"/>
          <p:nvPr/>
        </p:nvSpPr>
        <p:spPr>
          <a:xfrm>
            <a:off x="3245650" y="5273276"/>
            <a:ext cx="2909930" cy="369332"/>
          </a:xfrm>
          <a:prstGeom prst="rect">
            <a:avLst/>
          </a:prstGeom>
          <a:solidFill>
            <a:srgbClr val="000000">
              <a:alpha val="29020"/>
            </a:srgbClr>
          </a:solidFill>
        </p:spPr>
        <p:txBody>
          <a:bodyPr vert="horz" wrap="square" lIns="0" tIns="0" rIns="0" bIns="0" rtlCol="0" anchor="ctr">
            <a:spAutoFit/>
          </a:bodyPr>
          <a:lstStyle/>
          <a:p>
            <a:pPr algn="ctr"/>
            <a:endParaRPr lang="fr-FR" sz="2400" dirty="0">
              <a:solidFill>
                <a:schemeClr val="bg1"/>
              </a:solidFill>
              <a:latin typeface="Titillium Web" panose="00000500000000000000" pitchFamily="2" charset="0"/>
            </a:endParaRPr>
          </a:p>
        </p:txBody>
      </p:sp>
      <p:sp>
        <p:nvSpPr>
          <p:cNvPr id="9" name="object 5">
            <a:extLst>
              <a:ext uri="{FF2B5EF4-FFF2-40B4-BE49-F238E27FC236}">
                <a16:creationId xmlns:a16="http://schemas.microsoft.com/office/drawing/2014/main" id="{F8BD9D45-F608-443C-8FF5-242A52905568}"/>
              </a:ext>
            </a:extLst>
          </p:cNvPr>
          <p:cNvSpPr txBox="1"/>
          <p:nvPr/>
        </p:nvSpPr>
        <p:spPr>
          <a:xfrm>
            <a:off x="6565391" y="3089436"/>
            <a:ext cx="2909930" cy="1846659"/>
          </a:xfrm>
          <a:prstGeom prst="rect">
            <a:avLst/>
          </a:prstGeom>
          <a:solidFill>
            <a:srgbClr val="000000">
              <a:alpha val="29020"/>
            </a:srgbClr>
          </a:solidFill>
        </p:spPr>
        <p:txBody>
          <a:bodyPr vert="horz" wrap="square" lIns="0" tIns="0" rIns="0" bIns="0" rtlCol="0" anchor="ctr">
            <a:spAutoFit/>
          </a:bodyPr>
          <a:lstStyle/>
          <a:p>
            <a:pPr algn="ctr" fontAlgn="base"/>
            <a:r>
              <a:rPr lang="fr-FR" sz="2400" dirty="0">
                <a:solidFill>
                  <a:schemeClr val="bg1"/>
                </a:solidFill>
                <a:latin typeface="Titillium Web" panose="00000500000000000000" pitchFamily="2" charset="0"/>
              </a:rPr>
              <a:t>2/ On est en pleine crise des prix alimentaires et personne ne fait rien</a:t>
            </a:r>
          </a:p>
          <a:p>
            <a:pPr algn="ctr" fontAlgn="base"/>
            <a:endParaRPr lang="fr-FR" sz="2400" dirty="0">
              <a:solidFill>
                <a:schemeClr val="bg1"/>
              </a:solidFill>
              <a:latin typeface="Titillium Web" panose="00000500000000000000" pitchFamily="2" charset="0"/>
            </a:endParaRPr>
          </a:p>
        </p:txBody>
      </p:sp>
      <p:sp>
        <p:nvSpPr>
          <p:cNvPr id="10" name="object 5">
            <a:extLst>
              <a:ext uri="{FF2B5EF4-FFF2-40B4-BE49-F238E27FC236}">
                <a16:creationId xmlns:a16="http://schemas.microsoft.com/office/drawing/2014/main" id="{428F0D3F-E257-42D3-9626-338D2EB7901A}"/>
              </a:ext>
            </a:extLst>
          </p:cNvPr>
          <p:cNvSpPr txBox="1"/>
          <p:nvPr/>
        </p:nvSpPr>
        <p:spPr>
          <a:xfrm>
            <a:off x="3245650" y="4566764"/>
            <a:ext cx="2909930" cy="2215991"/>
          </a:xfrm>
          <a:prstGeom prst="rect">
            <a:avLst/>
          </a:prstGeom>
          <a:solidFill>
            <a:srgbClr val="FF6620"/>
          </a:solidFill>
        </p:spPr>
        <p:txBody>
          <a:bodyPr vert="horz" wrap="square" lIns="0" tIns="0" rIns="0" bIns="0" rtlCol="0" anchor="ctr">
            <a:spAutoFit/>
          </a:bodyPr>
          <a:lstStyle/>
          <a:p>
            <a:pPr algn="ctr"/>
            <a:r>
              <a:rPr lang="fr-FR" sz="2400" dirty="0">
                <a:solidFill>
                  <a:schemeClr val="bg1"/>
                </a:solidFill>
                <a:latin typeface="Titillium Web" panose="00000500000000000000" pitchFamily="2" charset="0"/>
              </a:rPr>
              <a:t>3/ La communauté internationale fait fausse route, on pose actuellement les bases des famines de demain</a:t>
            </a:r>
          </a:p>
        </p:txBody>
      </p:sp>
    </p:spTree>
    <p:extLst>
      <p:ext uri="{BB962C8B-B14F-4D97-AF65-F5344CB8AC3E}">
        <p14:creationId xmlns:p14="http://schemas.microsoft.com/office/powerpoint/2010/main" val="19327716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Données clés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23294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35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7" name="Groupe 6">
            <a:extLst>
              <a:ext uri="{FF2B5EF4-FFF2-40B4-BE49-F238E27FC236}">
                <a16:creationId xmlns:a16="http://schemas.microsoft.com/office/drawing/2014/main" id="{1375F761-B359-4163-B140-D7E345FD8A9F}"/>
              </a:ext>
            </a:extLst>
          </p:cNvPr>
          <p:cNvGrpSpPr/>
          <p:nvPr/>
        </p:nvGrpSpPr>
        <p:grpSpPr>
          <a:xfrm>
            <a:off x="5154909" y="3435241"/>
            <a:ext cx="3271727" cy="553957"/>
            <a:chOff x="7168896" y="5129784"/>
            <a:chExt cx="4949919" cy="738609"/>
          </a:xfrm>
        </p:grpSpPr>
        <p:sp>
          <p:nvSpPr>
            <p:cNvPr id="8" name="Rectangle 7">
              <a:extLst>
                <a:ext uri="{FF2B5EF4-FFF2-40B4-BE49-F238E27FC236}">
                  <a16:creationId xmlns:a16="http://schemas.microsoft.com/office/drawing/2014/main" id="{2ADF4B9C-4224-4F5D-A962-4A41D8ECAE2E}"/>
                </a:ext>
              </a:extLst>
            </p:cNvPr>
            <p:cNvSpPr/>
            <p:nvPr/>
          </p:nvSpPr>
          <p:spPr>
            <a:xfrm>
              <a:off x="7238170" y="5209752"/>
              <a:ext cx="4880645" cy="658641"/>
            </a:xfrm>
            <a:prstGeom prst="rect">
              <a:avLst/>
            </a:prstGeom>
          </p:spPr>
          <p:txBody>
            <a:bodyPr wrap="square">
              <a:spAutoFit/>
            </a:bodyPr>
            <a:lstStyle/>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Implication du CCFD-TS au sein de l’Organisation </a:t>
              </a:r>
            </a:p>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pour une Citoyenneté Universelle</a:t>
              </a: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7168896" y="5129784"/>
              <a:ext cx="486864" cy="432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grpSp>
      <p:pic>
        <p:nvPicPr>
          <p:cNvPr id="6" name="Image 5">
            <a:extLst>
              <a:ext uri="{FF2B5EF4-FFF2-40B4-BE49-F238E27FC236}">
                <a16:creationId xmlns:a16="http://schemas.microsoft.com/office/drawing/2014/main" id="{398F32FD-8EAD-44F1-A886-7D1F9B0C9E3C}"/>
              </a:ext>
            </a:extLst>
          </p:cNvPr>
          <p:cNvPicPr>
            <a:picLocks noChangeAspect="1"/>
          </p:cNvPicPr>
          <p:nvPr/>
        </p:nvPicPr>
        <p:blipFill>
          <a:blip r:embed="rId4"/>
          <a:stretch>
            <a:fillRect/>
          </a:stretch>
        </p:blipFill>
        <p:spPr>
          <a:xfrm>
            <a:off x="676093" y="1874655"/>
            <a:ext cx="7773485" cy="4563112"/>
          </a:xfrm>
          <a:prstGeom prst="rect">
            <a:avLst/>
          </a:prstGeom>
        </p:spPr>
      </p:pic>
    </p:spTree>
    <p:extLst>
      <p:ext uri="{BB962C8B-B14F-4D97-AF65-F5344CB8AC3E}">
        <p14:creationId xmlns:p14="http://schemas.microsoft.com/office/powerpoint/2010/main" val="32085793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Données clés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23294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35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7" name="Groupe 6">
            <a:extLst>
              <a:ext uri="{FF2B5EF4-FFF2-40B4-BE49-F238E27FC236}">
                <a16:creationId xmlns:a16="http://schemas.microsoft.com/office/drawing/2014/main" id="{1375F761-B359-4163-B140-D7E345FD8A9F}"/>
              </a:ext>
            </a:extLst>
          </p:cNvPr>
          <p:cNvGrpSpPr/>
          <p:nvPr/>
        </p:nvGrpSpPr>
        <p:grpSpPr>
          <a:xfrm>
            <a:off x="5154909" y="3435241"/>
            <a:ext cx="3271727" cy="553957"/>
            <a:chOff x="7168896" y="5129784"/>
            <a:chExt cx="4949919" cy="738609"/>
          </a:xfrm>
        </p:grpSpPr>
        <p:sp>
          <p:nvSpPr>
            <p:cNvPr id="8" name="Rectangle 7">
              <a:extLst>
                <a:ext uri="{FF2B5EF4-FFF2-40B4-BE49-F238E27FC236}">
                  <a16:creationId xmlns:a16="http://schemas.microsoft.com/office/drawing/2014/main" id="{2ADF4B9C-4224-4F5D-A962-4A41D8ECAE2E}"/>
                </a:ext>
              </a:extLst>
            </p:cNvPr>
            <p:cNvSpPr/>
            <p:nvPr/>
          </p:nvSpPr>
          <p:spPr>
            <a:xfrm>
              <a:off x="7238170" y="5209752"/>
              <a:ext cx="4880645" cy="658641"/>
            </a:xfrm>
            <a:prstGeom prst="rect">
              <a:avLst/>
            </a:prstGeom>
          </p:spPr>
          <p:txBody>
            <a:bodyPr wrap="square">
              <a:spAutoFit/>
            </a:bodyPr>
            <a:lstStyle/>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Implication du CCFD-TS au sein de l’Organisation </a:t>
              </a:r>
            </a:p>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pour une Citoyenneté Universelle</a:t>
              </a: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7168896" y="5129784"/>
              <a:ext cx="486864" cy="432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grpSp>
      <p:pic>
        <p:nvPicPr>
          <p:cNvPr id="6" name="Image 5">
            <a:extLst>
              <a:ext uri="{FF2B5EF4-FFF2-40B4-BE49-F238E27FC236}">
                <a16:creationId xmlns:a16="http://schemas.microsoft.com/office/drawing/2014/main" id="{D5E4EF13-F0C8-487A-B9C2-6AD2A1853E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4838"/>
          <a:stretch/>
        </p:blipFill>
        <p:spPr>
          <a:xfrm>
            <a:off x="770629" y="1758881"/>
            <a:ext cx="7602741" cy="4960217"/>
          </a:xfrm>
          <a:prstGeom prst="rect">
            <a:avLst/>
          </a:prstGeom>
        </p:spPr>
      </p:pic>
    </p:spTree>
    <p:extLst>
      <p:ext uri="{BB962C8B-B14F-4D97-AF65-F5344CB8AC3E}">
        <p14:creationId xmlns:p14="http://schemas.microsoft.com/office/powerpoint/2010/main" val="1198761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lang="fr-FR" sz="4500" dirty="0">
                <a:solidFill>
                  <a:prstClr val="white"/>
                </a:solidFill>
                <a:latin typeface="Futura Condensed BQ"/>
                <a:cs typeface="Arial"/>
              </a:rPr>
              <a:t>Les causes structurelles de la faim</a:t>
            </a:r>
            <a:endParaRPr kumimoji="0" lang="fr-FR" sz="4500" b="0" i="0" u="none" strike="noStrike" kern="1200" cap="none" spc="0" normalizeH="0" baseline="0" noProof="0" dirty="0">
              <a:ln>
                <a:noFill/>
              </a:ln>
              <a:solidFill>
                <a:prstClr val="white"/>
              </a:solidFill>
              <a:effectLst/>
              <a:uLnTx/>
              <a:uFillTx/>
              <a:latin typeface="Futura Condensed BQ"/>
              <a:ea typeface="+mn-ea"/>
              <a:cs typeface="Arial"/>
            </a:endParaRP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23294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35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7" name="Groupe 6">
            <a:extLst>
              <a:ext uri="{FF2B5EF4-FFF2-40B4-BE49-F238E27FC236}">
                <a16:creationId xmlns:a16="http://schemas.microsoft.com/office/drawing/2014/main" id="{1375F761-B359-4163-B140-D7E345FD8A9F}"/>
              </a:ext>
            </a:extLst>
          </p:cNvPr>
          <p:cNvGrpSpPr/>
          <p:nvPr/>
        </p:nvGrpSpPr>
        <p:grpSpPr>
          <a:xfrm>
            <a:off x="5154909" y="3435241"/>
            <a:ext cx="3271727" cy="553957"/>
            <a:chOff x="7168896" y="5129784"/>
            <a:chExt cx="4949919" cy="738609"/>
          </a:xfrm>
        </p:grpSpPr>
        <p:sp>
          <p:nvSpPr>
            <p:cNvPr id="8" name="Rectangle 7">
              <a:extLst>
                <a:ext uri="{FF2B5EF4-FFF2-40B4-BE49-F238E27FC236}">
                  <a16:creationId xmlns:a16="http://schemas.microsoft.com/office/drawing/2014/main" id="{2ADF4B9C-4224-4F5D-A962-4A41D8ECAE2E}"/>
                </a:ext>
              </a:extLst>
            </p:cNvPr>
            <p:cNvSpPr/>
            <p:nvPr/>
          </p:nvSpPr>
          <p:spPr>
            <a:xfrm>
              <a:off x="7238170" y="5209752"/>
              <a:ext cx="4880645" cy="658641"/>
            </a:xfrm>
            <a:prstGeom prst="rect">
              <a:avLst/>
            </a:prstGeom>
          </p:spPr>
          <p:txBody>
            <a:bodyPr wrap="square">
              <a:spAutoFit/>
            </a:bodyPr>
            <a:lstStyle/>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Implication du CCFD-TS au sein de l’Organisation </a:t>
              </a:r>
            </a:p>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pour une Citoyenneté Universelle</a:t>
              </a: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7168896" y="5129784"/>
              <a:ext cx="486864" cy="432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grpSp>
      <p:pic>
        <p:nvPicPr>
          <p:cNvPr id="13" name="Image 12">
            <a:extLst>
              <a:ext uri="{FF2B5EF4-FFF2-40B4-BE49-F238E27FC236}">
                <a16:creationId xmlns:a16="http://schemas.microsoft.com/office/drawing/2014/main" id="{98295B0B-3E4E-4469-885A-2A1EB467A691}"/>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56895" y="2675723"/>
            <a:ext cx="2190122" cy="2229161"/>
          </a:xfrm>
          <a:prstGeom prst="rect">
            <a:avLst/>
          </a:prstGeom>
        </p:spPr>
      </p:pic>
      <p:sp>
        <p:nvSpPr>
          <p:cNvPr id="17" name="object 7">
            <a:extLst>
              <a:ext uri="{FF2B5EF4-FFF2-40B4-BE49-F238E27FC236}">
                <a16:creationId xmlns:a16="http://schemas.microsoft.com/office/drawing/2014/main" id="{A493D534-A5BB-4292-9B60-154A8D180ABD}"/>
              </a:ext>
            </a:extLst>
          </p:cNvPr>
          <p:cNvSpPr txBox="1">
            <a:spLocks/>
          </p:cNvSpPr>
          <p:nvPr/>
        </p:nvSpPr>
        <p:spPr>
          <a:xfrm>
            <a:off x="611711" y="1874655"/>
            <a:ext cx="7911415" cy="409728"/>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r>
              <a:rPr lang="fr-FR" b="1" dirty="0"/>
              <a:t>3 grandes causes structurelles :</a:t>
            </a:r>
          </a:p>
        </p:txBody>
      </p:sp>
      <p:pic>
        <p:nvPicPr>
          <p:cNvPr id="18" name="Image 17">
            <a:extLst>
              <a:ext uri="{FF2B5EF4-FFF2-40B4-BE49-F238E27FC236}">
                <a16:creationId xmlns:a16="http://schemas.microsoft.com/office/drawing/2014/main" id="{379A5BD6-23B3-4FAA-875F-16F22622E0D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43304" y="2675723"/>
            <a:ext cx="1968739" cy="2514190"/>
          </a:xfrm>
          <a:prstGeom prst="rect">
            <a:avLst/>
          </a:prstGeom>
        </p:spPr>
      </p:pic>
      <p:sp>
        <p:nvSpPr>
          <p:cNvPr id="6" name="ZoneTexte 5">
            <a:extLst>
              <a:ext uri="{FF2B5EF4-FFF2-40B4-BE49-F238E27FC236}">
                <a16:creationId xmlns:a16="http://schemas.microsoft.com/office/drawing/2014/main" id="{907F2541-F183-42DD-8CE5-38C517970442}"/>
              </a:ext>
            </a:extLst>
          </p:cNvPr>
          <p:cNvSpPr txBox="1"/>
          <p:nvPr/>
        </p:nvSpPr>
        <p:spPr>
          <a:xfrm>
            <a:off x="6402777" y="3429000"/>
            <a:ext cx="1970315" cy="923330"/>
          </a:xfrm>
          <a:prstGeom prst="rect">
            <a:avLst/>
          </a:prstGeom>
          <a:solidFill>
            <a:srgbClr val="F2ECE1"/>
          </a:solidFill>
        </p:spPr>
        <p:txBody>
          <a:bodyPr wrap="square" rtlCol="0">
            <a:spAutoFit/>
          </a:bodyPr>
          <a:lstStyle/>
          <a:p>
            <a:pPr algn="ctr"/>
            <a:endParaRPr lang="fr-FR" dirty="0">
              <a:solidFill>
                <a:srgbClr val="0B5E92"/>
              </a:solidFill>
              <a:latin typeface="Futura Condensed BQ" pitchFamily="50" charset="0"/>
            </a:endParaRPr>
          </a:p>
          <a:p>
            <a:pPr algn="ctr"/>
            <a:r>
              <a:rPr lang="fr-FR" dirty="0">
                <a:solidFill>
                  <a:srgbClr val="0B5E92"/>
                </a:solidFill>
                <a:latin typeface="Futura Condensed BQ" pitchFamily="50" charset="0"/>
              </a:rPr>
              <a:t>INEGALITES</a:t>
            </a:r>
          </a:p>
          <a:p>
            <a:pPr algn="ctr"/>
            <a:endParaRPr lang="fr-FR" dirty="0">
              <a:solidFill>
                <a:srgbClr val="0B5E92"/>
              </a:solidFill>
              <a:latin typeface="Futura Condensed BQ" pitchFamily="50" charset="0"/>
            </a:endParaRPr>
          </a:p>
        </p:txBody>
      </p:sp>
    </p:spTree>
    <p:extLst>
      <p:ext uri="{BB962C8B-B14F-4D97-AF65-F5344CB8AC3E}">
        <p14:creationId xmlns:p14="http://schemas.microsoft.com/office/powerpoint/2010/main" val="422773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lang="fr-FR" sz="4500" dirty="0">
                <a:solidFill>
                  <a:prstClr val="white"/>
                </a:solidFill>
                <a:latin typeface="Futura Condensed BQ"/>
                <a:cs typeface="Arial"/>
              </a:rPr>
              <a:t>Les causes structurelles de la faim</a:t>
            </a:r>
            <a:endParaRPr kumimoji="0" lang="fr-FR" sz="4500" b="0" i="0" u="none" strike="noStrike" kern="1200" cap="none" spc="0" normalizeH="0" baseline="0" noProof="0" dirty="0">
              <a:ln>
                <a:noFill/>
              </a:ln>
              <a:solidFill>
                <a:prstClr val="white"/>
              </a:solidFill>
              <a:effectLst/>
              <a:uLnTx/>
              <a:uFillTx/>
              <a:latin typeface="Futura Condensed BQ"/>
              <a:ea typeface="+mn-ea"/>
              <a:cs typeface="Arial"/>
            </a:endParaRP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23294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35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7" name="Groupe 6">
            <a:extLst>
              <a:ext uri="{FF2B5EF4-FFF2-40B4-BE49-F238E27FC236}">
                <a16:creationId xmlns:a16="http://schemas.microsoft.com/office/drawing/2014/main" id="{1375F761-B359-4163-B140-D7E345FD8A9F}"/>
              </a:ext>
            </a:extLst>
          </p:cNvPr>
          <p:cNvGrpSpPr/>
          <p:nvPr/>
        </p:nvGrpSpPr>
        <p:grpSpPr>
          <a:xfrm>
            <a:off x="5154909" y="3435241"/>
            <a:ext cx="3271727" cy="553957"/>
            <a:chOff x="7168896" y="5129784"/>
            <a:chExt cx="4949919" cy="738609"/>
          </a:xfrm>
        </p:grpSpPr>
        <p:sp>
          <p:nvSpPr>
            <p:cNvPr id="8" name="Rectangle 7">
              <a:extLst>
                <a:ext uri="{FF2B5EF4-FFF2-40B4-BE49-F238E27FC236}">
                  <a16:creationId xmlns:a16="http://schemas.microsoft.com/office/drawing/2014/main" id="{2ADF4B9C-4224-4F5D-A962-4A41D8ECAE2E}"/>
                </a:ext>
              </a:extLst>
            </p:cNvPr>
            <p:cNvSpPr/>
            <p:nvPr/>
          </p:nvSpPr>
          <p:spPr>
            <a:xfrm>
              <a:off x="7238170" y="5209752"/>
              <a:ext cx="4880645" cy="658641"/>
            </a:xfrm>
            <a:prstGeom prst="rect">
              <a:avLst/>
            </a:prstGeom>
          </p:spPr>
          <p:txBody>
            <a:bodyPr wrap="square">
              <a:spAutoFit/>
            </a:bodyPr>
            <a:lstStyle/>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Implication du CCFD-TS au sein de l’Organisation </a:t>
              </a:r>
            </a:p>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pour une Citoyenneté Universelle</a:t>
              </a: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7168896" y="5129784"/>
              <a:ext cx="486864" cy="432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grpSp>
      <p:pic>
        <p:nvPicPr>
          <p:cNvPr id="6" name="Image 5">
            <a:extLst>
              <a:ext uri="{FF2B5EF4-FFF2-40B4-BE49-F238E27FC236}">
                <a16:creationId xmlns:a16="http://schemas.microsoft.com/office/drawing/2014/main" id="{90173867-5D11-493D-A20B-64C088932F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63145" y="3989198"/>
            <a:ext cx="1501791" cy="1587385"/>
          </a:xfrm>
          <a:prstGeom prst="rect">
            <a:avLst/>
          </a:prstGeom>
        </p:spPr>
      </p:pic>
      <p:pic>
        <p:nvPicPr>
          <p:cNvPr id="16" name="Image 15">
            <a:extLst>
              <a:ext uri="{FF2B5EF4-FFF2-40B4-BE49-F238E27FC236}">
                <a16:creationId xmlns:a16="http://schemas.microsoft.com/office/drawing/2014/main" id="{FFD05ED8-717C-4871-91C1-26B79AD14EF8}"/>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393247" y="3968409"/>
            <a:ext cx="1310573" cy="1628961"/>
          </a:xfrm>
          <a:prstGeom prst="rect">
            <a:avLst/>
          </a:prstGeom>
        </p:spPr>
      </p:pic>
      <p:sp>
        <p:nvSpPr>
          <p:cNvPr id="17" name="object 7">
            <a:extLst>
              <a:ext uri="{FF2B5EF4-FFF2-40B4-BE49-F238E27FC236}">
                <a16:creationId xmlns:a16="http://schemas.microsoft.com/office/drawing/2014/main" id="{A493D534-A5BB-4292-9B60-154A8D180ABD}"/>
              </a:ext>
            </a:extLst>
          </p:cNvPr>
          <p:cNvSpPr txBox="1">
            <a:spLocks/>
          </p:cNvSpPr>
          <p:nvPr/>
        </p:nvSpPr>
        <p:spPr>
          <a:xfrm>
            <a:off x="611711" y="1874655"/>
            <a:ext cx="7911415" cy="1648528"/>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r>
              <a:rPr lang="fr-FR" b="1" dirty="0"/>
              <a:t>3 grandes causes structurelles :</a:t>
            </a:r>
          </a:p>
          <a:p>
            <a:endParaRPr lang="fr-FR" b="1" dirty="0"/>
          </a:p>
          <a:p>
            <a:endParaRPr lang="fr-FR" b="1" dirty="0"/>
          </a:p>
          <a:p>
            <a:r>
              <a:rPr lang="fr-FR" b="1" dirty="0"/>
              <a:t>Inégalités, dont</a:t>
            </a:r>
          </a:p>
        </p:txBody>
      </p:sp>
      <p:pic>
        <p:nvPicPr>
          <p:cNvPr id="19" name="Image 18">
            <a:extLst>
              <a:ext uri="{FF2B5EF4-FFF2-40B4-BE49-F238E27FC236}">
                <a16:creationId xmlns:a16="http://schemas.microsoft.com/office/drawing/2014/main" id="{DB375F67-8DC1-4497-9754-B2A6AE36E100}"/>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4322577" y="3989198"/>
            <a:ext cx="1280586" cy="1628961"/>
          </a:xfrm>
          <a:prstGeom prst="rect">
            <a:avLst/>
          </a:prstGeom>
        </p:spPr>
      </p:pic>
      <p:pic>
        <p:nvPicPr>
          <p:cNvPr id="20" name="Image 19">
            <a:extLst>
              <a:ext uri="{FF2B5EF4-FFF2-40B4-BE49-F238E27FC236}">
                <a16:creationId xmlns:a16="http://schemas.microsoft.com/office/drawing/2014/main" id="{E654E922-08D3-488C-BF0E-946FA5E80BB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221920" y="4008025"/>
            <a:ext cx="1572158" cy="1645128"/>
          </a:xfrm>
          <a:prstGeom prst="rect">
            <a:avLst/>
          </a:prstGeom>
        </p:spPr>
      </p:pic>
    </p:spTree>
    <p:extLst>
      <p:ext uri="{BB962C8B-B14F-4D97-AF65-F5344CB8AC3E}">
        <p14:creationId xmlns:p14="http://schemas.microsoft.com/office/powerpoint/2010/main" val="1125865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lang="fr-FR" sz="4500" dirty="0">
                <a:solidFill>
                  <a:prstClr val="white"/>
                </a:solidFill>
                <a:latin typeface="Futura Condensed BQ"/>
                <a:cs typeface="Arial"/>
              </a:rPr>
              <a:t>Les causes structurelles de la faim</a:t>
            </a:r>
            <a:endParaRPr kumimoji="0" lang="fr-FR" sz="4500" b="0" i="0" u="none" strike="noStrike" kern="1200" cap="none" spc="0" normalizeH="0" baseline="0" noProof="0" dirty="0">
              <a:ln>
                <a:noFill/>
              </a:ln>
              <a:solidFill>
                <a:prstClr val="white"/>
              </a:solidFill>
              <a:effectLst/>
              <a:uLnTx/>
              <a:uFillTx/>
              <a:latin typeface="Futura Condensed BQ"/>
              <a:ea typeface="+mn-ea"/>
              <a:cs typeface="Arial"/>
            </a:endParaRP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23294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35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7" name="Groupe 6">
            <a:extLst>
              <a:ext uri="{FF2B5EF4-FFF2-40B4-BE49-F238E27FC236}">
                <a16:creationId xmlns:a16="http://schemas.microsoft.com/office/drawing/2014/main" id="{1375F761-B359-4163-B140-D7E345FD8A9F}"/>
              </a:ext>
            </a:extLst>
          </p:cNvPr>
          <p:cNvGrpSpPr/>
          <p:nvPr/>
        </p:nvGrpSpPr>
        <p:grpSpPr>
          <a:xfrm>
            <a:off x="5154909" y="3435241"/>
            <a:ext cx="3271727" cy="553957"/>
            <a:chOff x="7168896" y="5129784"/>
            <a:chExt cx="4949919" cy="738609"/>
          </a:xfrm>
        </p:grpSpPr>
        <p:sp>
          <p:nvSpPr>
            <p:cNvPr id="8" name="Rectangle 7">
              <a:extLst>
                <a:ext uri="{FF2B5EF4-FFF2-40B4-BE49-F238E27FC236}">
                  <a16:creationId xmlns:a16="http://schemas.microsoft.com/office/drawing/2014/main" id="{2ADF4B9C-4224-4F5D-A962-4A41D8ECAE2E}"/>
                </a:ext>
              </a:extLst>
            </p:cNvPr>
            <p:cNvSpPr/>
            <p:nvPr/>
          </p:nvSpPr>
          <p:spPr>
            <a:xfrm>
              <a:off x="7238170" y="5209752"/>
              <a:ext cx="4880645" cy="658641"/>
            </a:xfrm>
            <a:prstGeom prst="rect">
              <a:avLst/>
            </a:prstGeom>
          </p:spPr>
          <p:txBody>
            <a:bodyPr wrap="square">
              <a:spAutoFit/>
            </a:bodyPr>
            <a:lstStyle/>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Implication du CCFD-TS au sein de l’Organisation </a:t>
              </a:r>
            </a:p>
            <a:p>
              <a:pPr marL="0" marR="0" lvl="0" indent="0" algn="l" defTabSz="685800" rtl="0" eaLnBrk="1" fontAlgn="auto" latinLnBrk="0" hangingPunct="1">
                <a:lnSpc>
                  <a:spcPct val="110000"/>
                </a:lnSpc>
                <a:spcBef>
                  <a:spcPts val="0"/>
                </a:spcBef>
                <a:spcAft>
                  <a:spcPts val="0"/>
                </a:spcAft>
                <a:buClrTx/>
                <a:buSzTx/>
                <a:buFontTx/>
                <a:buNone/>
                <a:tabLst/>
                <a:defRPr/>
              </a:pPr>
              <a:r>
                <a:rPr kumimoji="0" lang="fr-FR" sz="1200" b="0" i="0" u="none" strike="noStrike" kern="1200" cap="none" spc="-30" normalizeH="0" baseline="0" noProof="0" dirty="0">
                  <a:ln>
                    <a:noFill/>
                  </a:ln>
                  <a:solidFill>
                    <a:srgbClr val="FF6620"/>
                  </a:solidFill>
                  <a:effectLst/>
                  <a:uLnTx/>
                  <a:uFillTx/>
                  <a:latin typeface="Titillium Web" panose="00000500000000000000" pitchFamily="2" charset="0"/>
                  <a:ea typeface="+mn-ea"/>
                  <a:cs typeface="+mn-cs"/>
                </a:rPr>
                <a:t>pour une Citoyenneté Universelle</a:t>
              </a: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7168896" y="5129784"/>
              <a:ext cx="486864" cy="432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grpSp>
      <p:sp>
        <p:nvSpPr>
          <p:cNvPr id="17" name="object 7">
            <a:extLst>
              <a:ext uri="{FF2B5EF4-FFF2-40B4-BE49-F238E27FC236}">
                <a16:creationId xmlns:a16="http://schemas.microsoft.com/office/drawing/2014/main" id="{A493D534-A5BB-4292-9B60-154A8D180ABD}"/>
              </a:ext>
            </a:extLst>
          </p:cNvPr>
          <p:cNvSpPr txBox="1">
            <a:spLocks/>
          </p:cNvSpPr>
          <p:nvPr/>
        </p:nvSpPr>
        <p:spPr>
          <a:xfrm>
            <a:off x="611711" y="1874655"/>
            <a:ext cx="7911415" cy="409728"/>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r>
              <a:rPr lang="fr-FR" b="1" dirty="0"/>
              <a:t>Autres causes structurelles</a:t>
            </a:r>
          </a:p>
        </p:txBody>
      </p:sp>
      <p:pic>
        <p:nvPicPr>
          <p:cNvPr id="18" name="Image 17">
            <a:extLst>
              <a:ext uri="{FF2B5EF4-FFF2-40B4-BE49-F238E27FC236}">
                <a16:creationId xmlns:a16="http://schemas.microsoft.com/office/drawing/2014/main" id="{AC705F45-D510-4DAC-809B-3ADB9A23F27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b="-973"/>
          <a:stretch/>
        </p:blipFill>
        <p:spPr>
          <a:xfrm>
            <a:off x="4839279" y="2485701"/>
            <a:ext cx="1995862" cy="2241094"/>
          </a:xfrm>
          <a:prstGeom prst="rect">
            <a:avLst/>
          </a:prstGeom>
        </p:spPr>
      </p:pic>
      <p:pic>
        <p:nvPicPr>
          <p:cNvPr id="20" name="Image 19">
            <a:extLst>
              <a:ext uri="{FF2B5EF4-FFF2-40B4-BE49-F238E27FC236}">
                <a16:creationId xmlns:a16="http://schemas.microsoft.com/office/drawing/2014/main" id="{F1E1F17A-2712-4B9B-A16F-7333C257CE09}"/>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82342" y="2548770"/>
            <a:ext cx="2083596" cy="2201628"/>
          </a:xfrm>
          <a:prstGeom prst="rect">
            <a:avLst/>
          </a:prstGeom>
        </p:spPr>
      </p:pic>
      <p:pic>
        <p:nvPicPr>
          <p:cNvPr id="21" name="Image 20">
            <a:extLst>
              <a:ext uri="{FF2B5EF4-FFF2-40B4-BE49-F238E27FC236}">
                <a16:creationId xmlns:a16="http://schemas.microsoft.com/office/drawing/2014/main" id="{B1CEC791-90D2-4CFB-9C4C-65D10267AAB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2633217" y="2545665"/>
            <a:ext cx="1938783" cy="2181130"/>
          </a:xfrm>
          <a:prstGeom prst="rect">
            <a:avLst/>
          </a:prstGeom>
        </p:spPr>
      </p:pic>
      <p:pic>
        <p:nvPicPr>
          <p:cNvPr id="16" name="Image 15">
            <a:extLst>
              <a:ext uri="{FF2B5EF4-FFF2-40B4-BE49-F238E27FC236}">
                <a16:creationId xmlns:a16="http://schemas.microsoft.com/office/drawing/2014/main" id="{3E85A32A-78C7-46B9-AE5F-860FEBD0C8FB}"/>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7201550" y="2601536"/>
            <a:ext cx="1474729" cy="2221094"/>
          </a:xfrm>
          <a:prstGeom prst="rect">
            <a:avLst/>
          </a:prstGeom>
        </p:spPr>
      </p:pic>
      <p:sp>
        <p:nvSpPr>
          <p:cNvPr id="19" name="ZoneTexte 18">
            <a:extLst>
              <a:ext uri="{FF2B5EF4-FFF2-40B4-BE49-F238E27FC236}">
                <a16:creationId xmlns:a16="http://schemas.microsoft.com/office/drawing/2014/main" id="{5070B939-A9A9-4C6E-A706-CA21852835DF}"/>
              </a:ext>
            </a:extLst>
          </p:cNvPr>
          <p:cNvSpPr txBox="1"/>
          <p:nvPr/>
        </p:nvSpPr>
        <p:spPr>
          <a:xfrm>
            <a:off x="7473122" y="4075940"/>
            <a:ext cx="1203157" cy="400110"/>
          </a:xfrm>
          <a:prstGeom prst="rect">
            <a:avLst/>
          </a:prstGeom>
          <a:noFill/>
        </p:spPr>
        <p:txBody>
          <a:bodyPr wrap="square">
            <a:spAutoFit/>
          </a:bodyPr>
          <a:lstStyle/>
          <a:p>
            <a:pPr algn="ctr"/>
            <a:r>
              <a:rPr lang="fr-FR" sz="800" b="1" dirty="0">
                <a:solidFill>
                  <a:schemeClr val="accent5">
                    <a:lumMod val="50000"/>
                  </a:schemeClr>
                </a:solidFill>
                <a:latin typeface="Arial Black" panose="020B0A04020102020204" pitchFamily="34" charset="0"/>
              </a:rPr>
              <a:t>                    </a:t>
            </a:r>
            <a:r>
              <a:rPr lang="fr-FR" sz="1000" b="1" dirty="0">
                <a:solidFill>
                  <a:schemeClr val="accent5">
                    <a:lumMod val="50000"/>
                  </a:schemeClr>
                </a:solidFill>
                <a:latin typeface="Arial Narrow" panose="020B0606020202030204" pitchFamily="34" charset="0"/>
              </a:rPr>
              <a:t>&amp; </a:t>
            </a:r>
          </a:p>
          <a:p>
            <a:r>
              <a:rPr lang="fr-FR" sz="1000" b="1" dirty="0">
                <a:solidFill>
                  <a:schemeClr val="accent5">
                    <a:lumMod val="50000"/>
                  </a:schemeClr>
                </a:solidFill>
                <a:latin typeface="Arial Narrow" panose="020B0606020202030204" pitchFamily="34" charset="0"/>
              </a:rPr>
              <a:t>RESSOURCES NAT.</a:t>
            </a:r>
          </a:p>
        </p:txBody>
      </p:sp>
    </p:spTree>
    <p:extLst>
      <p:ext uri="{BB962C8B-B14F-4D97-AF65-F5344CB8AC3E}">
        <p14:creationId xmlns:p14="http://schemas.microsoft.com/office/powerpoint/2010/main" val="34278606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E05DC35-99E0-4BC1-9C2D-51818531AB39}"/>
              </a:ext>
            </a:extLst>
          </p:cNvPr>
          <p:cNvSpPr>
            <a:spLocks noGrp="1"/>
          </p:cNvSpPr>
          <p:nvPr>
            <p:ph type="body" sz="quarter" idx="10"/>
          </p:nvPr>
        </p:nvSpPr>
        <p:spPr>
          <a:xfrm>
            <a:off x="3605213" y="2187575"/>
            <a:ext cx="4737509" cy="1855788"/>
          </a:xfrm>
        </p:spPr>
        <p:txBody>
          <a:bodyPr/>
          <a:lstStyle/>
          <a:p>
            <a:r>
              <a:rPr lang="fr-FR" sz="7200" dirty="0"/>
              <a:t>QUIZZ</a:t>
            </a:r>
            <a:r>
              <a:rPr lang="fr-FR" sz="4400" dirty="0"/>
              <a:t> </a:t>
            </a:r>
          </a:p>
          <a:p>
            <a:r>
              <a:rPr lang="fr-FR" sz="4400" dirty="0"/>
              <a:t>Définition </a:t>
            </a:r>
          </a:p>
        </p:txBody>
      </p:sp>
      <p:sp>
        <p:nvSpPr>
          <p:cNvPr id="3" name="Espace réservé du texte 2">
            <a:extLst>
              <a:ext uri="{FF2B5EF4-FFF2-40B4-BE49-F238E27FC236}">
                <a16:creationId xmlns:a16="http://schemas.microsoft.com/office/drawing/2014/main" id="{3C069D4C-618A-4714-8C42-45A0A5238BB1}"/>
              </a:ext>
            </a:extLst>
          </p:cNvPr>
          <p:cNvSpPr>
            <a:spLocks noGrp="1"/>
          </p:cNvSpPr>
          <p:nvPr>
            <p:ph type="body" sz="quarter" idx="11"/>
          </p:nvPr>
        </p:nvSpPr>
        <p:spPr>
          <a:xfrm>
            <a:off x="3605213" y="4805726"/>
            <a:ext cx="4758929" cy="711200"/>
          </a:xfrm>
        </p:spPr>
        <p:txBody>
          <a:bodyPr>
            <a:normAutofit fontScale="85000" lnSpcReduction="20000"/>
          </a:bodyPr>
          <a:lstStyle/>
          <a:p>
            <a:r>
              <a:rPr lang="fr-FR" dirty="0" err="1"/>
              <a:t>Festisol</a:t>
            </a:r>
            <a:r>
              <a:rPr lang="fr-FR" dirty="0"/>
              <a:t> 2023 </a:t>
            </a:r>
          </a:p>
          <a:p>
            <a:r>
              <a:rPr lang="fr-FR" dirty="0"/>
              <a:t>CCFD-Terre Solidaire Bretagne</a:t>
            </a:r>
          </a:p>
        </p:txBody>
      </p:sp>
      <p:sp>
        <p:nvSpPr>
          <p:cNvPr id="7" name="Espace réservé du texte 1">
            <a:extLst>
              <a:ext uri="{FF2B5EF4-FFF2-40B4-BE49-F238E27FC236}">
                <a16:creationId xmlns:a16="http://schemas.microsoft.com/office/drawing/2014/main" id="{876D361A-FFB9-48ED-A7E2-271476DA4A8C}"/>
              </a:ext>
            </a:extLst>
          </p:cNvPr>
          <p:cNvSpPr txBox="1">
            <a:spLocks/>
          </p:cNvSpPr>
          <p:nvPr/>
        </p:nvSpPr>
        <p:spPr>
          <a:xfrm>
            <a:off x="1067575" y="5740213"/>
            <a:ext cx="7906303" cy="720288"/>
          </a:xfrm>
          <a:prstGeom prst="rect">
            <a:avLst/>
          </a:prstGeom>
        </p:spPr>
        <p:txBody>
          <a:bodyPr vert="horz" lIns="91440" tIns="45720" rIns="91440" bIns="45720" rtlCol="0">
            <a:noAutofit/>
          </a:bodyPr>
          <a:lstStyle>
            <a:lvl1pPr marL="0" indent="0" algn="l" defTabSz="685800" rtl="0" eaLnBrk="1" latinLnBrk="0" hangingPunct="1">
              <a:lnSpc>
                <a:spcPct val="90000"/>
              </a:lnSpc>
              <a:spcBef>
                <a:spcPts val="750"/>
              </a:spcBef>
              <a:buClr>
                <a:schemeClr val="accent3"/>
              </a:buClr>
              <a:buSzPct val="100000"/>
              <a:buFontTx/>
              <a:buNone/>
              <a:defRPr sz="5400" kern="1200" baseline="0">
                <a:solidFill>
                  <a:schemeClr val="bg1"/>
                </a:solidFill>
                <a:latin typeface="Futura Condensed BQ" pitchFamily="50" charset="0"/>
                <a:ea typeface="+mn-ea"/>
                <a:cs typeface="+mn-cs"/>
              </a:defRPr>
            </a:lvl1pPr>
            <a:lvl2pPr marL="0" indent="0" algn="l" defTabSz="685800" rtl="0" eaLnBrk="1" latinLnBrk="0" hangingPunct="1">
              <a:lnSpc>
                <a:spcPct val="90000"/>
              </a:lnSpc>
              <a:spcBef>
                <a:spcPts val="375"/>
              </a:spcBef>
              <a:buClr>
                <a:schemeClr val="accent3"/>
              </a:buClr>
              <a:buSzPct val="100000"/>
              <a:buFontTx/>
              <a:buNone/>
              <a:defRPr sz="1400" kern="1200" cap="all" baseline="0">
                <a:solidFill>
                  <a:schemeClr val="tx1"/>
                </a:solidFill>
                <a:latin typeface="Titillium Web SemiBold" pitchFamily="2" charset="77"/>
                <a:ea typeface="+mn-ea"/>
                <a:cs typeface="+mn-cs"/>
              </a:defRPr>
            </a:lvl2pPr>
            <a:lvl3pPr marL="176400" indent="-176400" algn="l" defTabSz="685800" rtl="0" eaLnBrk="1" latinLnBrk="0" hangingPunct="1">
              <a:lnSpc>
                <a:spcPct val="90000"/>
              </a:lnSpc>
              <a:spcBef>
                <a:spcPts val="375"/>
              </a:spcBef>
              <a:buClr>
                <a:schemeClr val="tx1"/>
              </a:buClr>
              <a:buSzPct val="110000"/>
              <a:buFont typeface="Arial" panose="020B0604020202020204" pitchFamily="34" charset="0"/>
              <a:buChar char="•"/>
              <a:defRPr sz="1500" kern="1200" baseline="0">
                <a:solidFill>
                  <a:schemeClr val="tx1"/>
                </a:solidFill>
                <a:latin typeface="Titillium Web Light" pitchFamily="2" charset="77"/>
                <a:ea typeface="+mn-ea"/>
                <a:cs typeface="+mn-cs"/>
              </a:defRPr>
            </a:lvl3pPr>
            <a:lvl4pPr marL="360000" indent="-176400" algn="l" defTabSz="685800" rtl="0" eaLnBrk="1" latinLnBrk="0" hangingPunct="1">
              <a:lnSpc>
                <a:spcPct val="90000"/>
              </a:lnSpc>
              <a:spcBef>
                <a:spcPts val="375"/>
              </a:spcBef>
              <a:buClr>
                <a:schemeClr val="tx1"/>
              </a:buClr>
              <a:buSzPct val="80000"/>
              <a:buFont typeface="Courier New" panose="02070309020205020404" pitchFamily="49" charset="0"/>
              <a:buChar char="o"/>
              <a:defRPr sz="1275" b="0" i="0" kern="1200" baseline="0">
                <a:solidFill>
                  <a:schemeClr val="tx1"/>
                </a:solidFill>
                <a:latin typeface="Titillium Web Light" pitchFamily="2" charset="77"/>
                <a:ea typeface="+mn-ea"/>
                <a:cs typeface="+mn-cs"/>
              </a:defRPr>
            </a:lvl4pPr>
            <a:lvl5pPr marL="0" indent="0" algn="l" defTabSz="685800" rtl="0" eaLnBrk="1" latinLnBrk="0" hangingPunct="1">
              <a:lnSpc>
                <a:spcPct val="90000"/>
              </a:lnSpc>
              <a:spcBef>
                <a:spcPts val="375"/>
              </a:spcBef>
              <a:buSzPct val="50000"/>
              <a:buFontTx/>
              <a:buNone/>
              <a:defRPr sz="1200" kern="1200" baseline="0">
                <a:solidFill>
                  <a:schemeClr val="accent3"/>
                </a:solidFill>
                <a:latin typeface="Titillium Web"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dirty="0">
                <a:solidFill>
                  <a:srgbClr val="FF6620"/>
                </a:solidFill>
              </a:rPr>
              <a:t>Souveraineté Alimentaire</a:t>
            </a:r>
          </a:p>
        </p:txBody>
      </p:sp>
    </p:spTree>
    <p:extLst>
      <p:ext uri="{BB962C8B-B14F-4D97-AF65-F5344CB8AC3E}">
        <p14:creationId xmlns:p14="http://schemas.microsoft.com/office/powerpoint/2010/main" val="10475279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1</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475545"/>
            <a:ext cx="2909930" cy="1107996"/>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3,8 milliards d’individus (la moitié de l’humanité)</a:t>
            </a:r>
          </a:p>
        </p:txBody>
      </p:sp>
      <p:sp>
        <p:nvSpPr>
          <p:cNvPr id="17" name="object 5">
            <a:extLst>
              <a:ext uri="{FF2B5EF4-FFF2-40B4-BE49-F238E27FC236}">
                <a16:creationId xmlns:a16="http://schemas.microsoft.com/office/drawing/2014/main" id="{1A3B3EB5-59A2-4768-91FE-0A8148737EB9}"/>
              </a:ext>
            </a:extLst>
          </p:cNvPr>
          <p:cNvSpPr txBox="1"/>
          <p:nvPr/>
        </p:nvSpPr>
        <p:spPr>
          <a:xfrm>
            <a:off x="6075639" y="3423114"/>
            <a:ext cx="2909930" cy="1384995"/>
          </a:xfrm>
          <a:prstGeom prst="rect">
            <a:avLst/>
          </a:prstGeom>
          <a:solidFill>
            <a:srgbClr val="000000">
              <a:alpha val="29020"/>
            </a:srgbClr>
          </a:solidFill>
        </p:spPr>
        <p:txBody>
          <a:bodyPr vert="horz" wrap="square" lIns="0" tIns="0" rIns="0" bIns="0" rtlCol="0" anchor="ctr">
            <a:spAutoFit/>
          </a:bodyPr>
          <a:lstStyle/>
          <a:p>
            <a:pPr fontAlgn="base"/>
            <a:r>
              <a:rPr lang="fr-FR" dirty="0"/>
              <a:t>​</a:t>
            </a:r>
          </a:p>
          <a:p>
            <a:pPr algn="ctr" fontAlgn="base">
              <a:defRPr/>
            </a:pPr>
            <a:r>
              <a:rPr lang="fr-FR" sz="2400" dirty="0">
                <a:solidFill>
                  <a:schemeClr val="bg1"/>
                </a:solidFill>
                <a:latin typeface="Titillium Web" panose="00000500000000000000" pitchFamily="2" charset="0"/>
              </a:rPr>
              <a:t>2/ 2,4 milliards d’individus (1/3 de l’humanité)</a:t>
            </a:r>
            <a:endParaRPr lang="en-US" sz="2400" dirty="0">
              <a:solidFill>
                <a:schemeClr val="bg1"/>
              </a:solidFill>
              <a:latin typeface="Titillium Web" panose="00000500000000000000" pitchFamily="2" charset="0"/>
            </a:endParaRPr>
          </a:p>
        </p:txBody>
      </p:sp>
      <p:sp>
        <p:nvSpPr>
          <p:cNvPr id="7" name="object 5">
            <a:extLst>
              <a:ext uri="{FF2B5EF4-FFF2-40B4-BE49-F238E27FC236}">
                <a16:creationId xmlns:a16="http://schemas.microsoft.com/office/drawing/2014/main" id="{9D14F895-AD1F-4136-A21D-10908F55A807}"/>
              </a:ext>
            </a:extLst>
          </p:cNvPr>
          <p:cNvSpPr txBox="1"/>
          <p:nvPr/>
        </p:nvSpPr>
        <p:spPr>
          <a:xfrm>
            <a:off x="2774310" y="5120760"/>
            <a:ext cx="2909930" cy="1107996"/>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1,9 milliards d’individus (1/4 de l’humanité)</a:t>
            </a:r>
            <a:endParaRPr lang="fr-FR" altLang="fr-FR" sz="2400" dirty="0">
              <a:solidFill>
                <a:schemeClr val="bg1"/>
              </a:solidFill>
              <a:latin typeface="Titillium Web" panose="00000500000000000000" pitchFamily="2" charset="0"/>
              <a:sym typeface="Copperplate" pitchFamily="-106" charset="0"/>
            </a:endParaRPr>
          </a:p>
        </p:txBody>
      </p:sp>
      <p:sp>
        <p:nvSpPr>
          <p:cNvPr id="8" name="object 5">
            <a:extLst>
              <a:ext uri="{FF2B5EF4-FFF2-40B4-BE49-F238E27FC236}">
                <a16:creationId xmlns:a16="http://schemas.microsoft.com/office/drawing/2014/main" id="{DF5AD7B7-7CD8-404D-90F2-1F74F45CD187}"/>
              </a:ext>
            </a:extLst>
          </p:cNvPr>
          <p:cNvSpPr txBox="1"/>
          <p:nvPr/>
        </p:nvSpPr>
        <p:spPr>
          <a:xfrm>
            <a:off x="1577394" y="1737240"/>
            <a:ext cx="5953210" cy="1292662"/>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Combien de personnes souffraient d’insécurité alimentaire dans le monde en 2020 ? </a:t>
            </a:r>
          </a:p>
        </p:txBody>
      </p:sp>
    </p:spTree>
    <p:extLst>
      <p:ext uri="{BB962C8B-B14F-4D97-AF65-F5344CB8AC3E}">
        <p14:creationId xmlns:p14="http://schemas.microsoft.com/office/powerpoint/2010/main" val="1730292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Jeu des définitions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1740861"/>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5154909" y="3435241"/>
            <a:ext cx="321800" cy="324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sp>
        <p:nvSpPr>
          <p:cNvPr id="6" name="Ellipse 5">
            <a:extLst>
              <a:ext uri="{FF2B5EF4-FFF2-40B4-BE49-F238E27FC236}">
                <a16:creationId xmlns:a16="http://schemas.microsoft.com/office/drawing/2014/main" id="{A419ED48-9473-4F45-856A-443987B1EDDD}"/>
              </a:ext>
            </a:extLst>
          </p:cNvPr>
          <p:cNvSpPr/>
          <p:nvPr/>
        </p:nvSpPr>
        <p:spPr>
          <a:xfrm>
            <a:off x="6348886" y="1874655"/>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3. Crise alimentaire</a:t>
            </a:r>
          </a:p>
        </p:txBody>
      </p:sp>
      <p:sp>
        <p:nvSpPr>
          <p:cNvPr id="13" name="Ellipse 12">
            <a:extLst>
              <a:ext uri="{FF2B5EF4-FFF2-40B4-BE49-F238E27FC236}">
                <a16:creationId xmlns:a16="http://schemas.microsoft.com/office/drawing/2014/main" id="{38FDFC11-0965-4BF3-9B08-4816E2198BCE}"/>
              </a:ext>
            </a:extLst>
          </p:cNvPr>
          <p:cNvSpPr/>
          <p:nvPr/>
        </p:nvSpPr>
        <p:spPr>
          <a:xfrm>
            <a:off x="3484880" y="1955935"/>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2. Insécurité alimentaire</a:t>
            </a:r>
          </a:p>
        </p:txBody>
      </p:sp>
      <p:sp>
        <p:nvSpPr>
          <p:cNvPr id="14" name="Ellipse 13">
            <a:extLst>
              <a:ext uri="{FF2B5EF4-FFF2-40B4-BE49-F238E27FC236}">
                <a16:creationId xmlns:a16="http://schemas.microsoft.com/office/drawing/2014/main" id="{D27AD1C0-9EC9-49B5-9AB5-40CF2AAD490D}"/>
              </a:ext>
            </a:extLst>
          </p:cNvPr>
          <p:cNvSpPr/>
          <p:nvPr/>
        </p:nvSpPr>
        <p:spPr>
          <a:xfrm>
            <a:off x="364646"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1. Famine</a:t>
            </a: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BAD9D5D-D94A-461D-A463-8A2ED6E07124}"/>
              </a:ext>
            </a:extLst>
          </p:cNvPr>
          <p:cNvSpPr/>
          <p:nvPr/>
        </p:nvSpPr>
        <p:spPr>
          <a:xfrm>
            <a:off x="276503" y="3615516"/>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la situation alimentaire d’un pays, une région ou un continent s’aggrave de façon spectaculaire sur une courte période. Le pays connait une dégradation subite de sa situation alimentaire sur au moins 1 de ses 3 critères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Au moins 20% de la population du pays est en insécurité alimentaire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Au moins 1 million de personnes dans le pays sont en insécurité alimentaire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Une zone entière du pays est en insécurité alimentaire</a:t>
            </a:r>
          </a:p>
        </p:txBody>
      </p:sp>
      <p:sp>
        <p:nvSpPr>
          <p:cNvPr id="15" name="Rectangle 14">
            <a:extLst>
              <a:ext uri="{FF2B5EF4-FFF2-40B4-BE49-F238E27FC236}">
                <a16:creationId xmlns:a16="http://schemas.microsoft.com/office/drawing/2014/main" id="{3017BA01-803C-4015-8F8A-B53695E10E08}"/>
              </a:ext>
            </a:extLst>
          </p:cNvPr>
          <p:cNvSpPr/>
          <p:nvPr/>
        </p:nvSpPr>
        <p:spPr>
          <a:xfrm>
            <a:off x="3240718" y="3597241"/>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état de pénurie alimentaire grave s’étendant sur une longue durée et qui conduit, si non solutionnée, à la mort des populations concernées. </a:t>
            </a:r>
            <a:b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C’est un terme principalement politique qui est bien souvent utilisé par les Nations Unies ou les ONG humanitaires pour alerter l’opinion sur une situation particulièrement grave au niveau local.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649A94E-70F2-4427-9805-666736A817A8}"/>
              </a:ext>
            </a:extLst>
          </p:cNvPr>
          <p:cNvSpPr/>
          <p:nvPr/>
        </p:nvSpPr>
        <p:spPr>
          <a:xfrm>
            <a:off x="6233395" y="3597241"/>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d’une personne lorsqu’elle n’a pas un accès régulier à suffisamment d’aliments sains et nutritifs pour une croissance et un développement normaux et une vie active et saine. Cela peut être dû à l’indisponibilité de nourriture et/ou au manque de ressources pour se procurer de la nourriture. </a:t>
            </a:r>
            <a:b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En 2020, 2,4 milliards d’individus souffraient de cette situation selon la FAO, un chiffre en hausse pour la sixième année consécutive.</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776659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Jeu des définitions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1740861"/>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5154909" y="3435241"/>
            <a:ext cx="321800" cy="324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sp>
        <p:nvSpPr>
          <p:cNvPr id="6" name="Ellipse 5">
            <a:extLst>
              <a:ext uri="{FF2B5EF4-FFF2-40B4-BE49-F238E27FC236}">
                <a16:creationId xmlns:a16="http://schemas.microsoft.com/office/drawing/2014/main" id="{A419ED48-9473-4F45-856A-443987B1EDDD}"/>
              </a:ext>
            </a:extLst>
          </p:cNvPr>
          <p:cNvSpPr/>
          <p:nvPr/>
        </p:nvSpPr>
        <p:spPr>
          <a:xfrm>
            <a:off x="6348886" y="1874655"/>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3. Crise alimentaire</a:t>
            </a:r>
          </a:p>
        </p:txBody>
      </p:sp>
      <p:sp>
        <p:nvSpPr>
          <p:cNvPr id="13" name="Ellipse 12">
            <a:extLst>
              <a:ext uri="{FF2B5EF4-FFF2-40B4-BE49-F238E27FC236}">
                <a16:creationId xmlns:a16="http://schemas.microsoft.com/office/drawing/2014/main" id="{38FDFC11-0965-4BF3-9B08-4816E2198BCE}"/>
              </a:ext>
            </a:extLst>
          </p:cNvPr>
          <p:cNvSpPr/>
          <p:nvPr/>
        </p:nvSpPr>
        <p:spPr>
          <a:xfrm>
            <a:off x="3484880" y="1955935"/>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2. Insécurité alimentaire</a:t>
            </a:r>
          </a:p>
        </p:txBody>
      </p:sp>
      <p:sp>
        <p:nvSpPr>
          <p:cNvPr id="14" name="Ellipse 13">
            <a:extLst>
              <a:ext uri="{FF2B5EF4-FFF2-40B4-BE49-F238E27FC236}">
                <a16:creationId xmlns:a16="http://schemas.microsoft.com/office/drawing/2014/main" id="{D27AD1C0-9EC9-49B5-9AB5-40CF2AAD490D}"/>
              </a:ext>
            </a:extLst>
          </p:cNvPr>
          <p:cNvSpPr/>
          <p:nvPr/>
        </p:nvSpPr>
        <p:spPr>
          <a:xfrm>
            <a:off x="364646"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1. Famine</a:t>
            </a: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BAD9D5D-D94A-461D-A463-8A2ED6E07124}"/>
              </a:ext>
            </a:extLst>
          </p:cNvPr>
          <p:cNvSpPr/>
          <p:nvPr/>
        </p:nvSpPr>
        <p:spPr>
          <a:xfrm>
            <a:off x="276503" y="3615516"/>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la situation alimentaire d’un pays, une région ou un continent s’aggrave de façon spectaculaire sur une courte période. Le pays connait une dégradation subite de sa situation alimentaire sur au moins 1 de ses 3 critères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Au moins 20% de la population du pays est en insécurité alimentaire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Au moins 1 million de personnes dans le pays sont en insécurité alimentaire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Une zone entière du pays est en insécurité alimentaire</a:t>
            </a:r>
          </a:p>
        </p:txBody>
      </p:sp>
      <p:sp>
        <p:nvSpPr>
          <p:cNvPr id="15" name="Rectangle 14">
            <a:extLst>
              <a:ext uri="{FF2B5EF4-FFF2-40B4-BE49-F238E27FC236}">
                <a16:creationId xmlns:a16="http://schemas.microsoft.com/office/drawing/2014/main" id="{3017BA01-803C-4015-8F8A-B53695E10E08}"/>
              </a:ext>
            </a:extLst>
          </p:cNvPr>
          <p:cNvSpPr/>
          <p:nvPr/>
        </p:nvSpPr>
        <p:spPr>
          <a:xfrm>
            <a:off x="3240718" y="3597241"/>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état de pénurie alimentaire grave s’étendant sur une longue durée et qui conduit, si non solutionnée, à la mort des populations concernées. </a:t>
            </a:r>
            <a:b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C’est un terme principalement politique qui est bien souvent utilisé par les Nations Unies ou les ONG humanitaires pour alerter l’opinion sur une situation particulièrement grave au niveau local.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Rectangle 15">
            <a:extLst>
              <a:ext uri="{FF2B5EF4-FFF2-40B4-BE49-F238E27FC236}">
                <a16:creationId xmlns:a16="http://schemas.microsoft.com/office/drawing/2014/main" id="{E649A94E-70F2-4427-9805-666736A817A8}"/>
              </a:ext>
            </a:extLst>
          </p:cNvPr>
          <p:cNvSpPr/>
          <p:nvPr/>
        </p:nvSpPr>
        <p:spPr>
          <a:xfrm>
            <a:off x="6233395" y="3597241"/>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d’une personne lorsqu’elle n’a pas un accès régulier à suffisamment d’aliments sains et nutritifs pour une croissance et un développement normaux et une vie active et saine. Cela peut être dû à l’indisponibilité de nourriture et/ou au manque de ressources pour se procurer de la nourriture. </a:t>
            </a:r>
            <a:b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200" b="1" i="0" u="none" strike="noStrike" kern="1200" cap="none" spc="0" normalizeH="0" baseline="0" noProof="0" dirty="0">
                <a:ln>
                  <a:noFill/>
                </a:ln>
                <a:solidFill>
                  <a:prstClr val="black"/>
                </a:solidFill>
                <a:effectLst/>
                <a:uLnTx/>
                <a:uFillTx/>
                <a:latin typeface="Calibri" panose="020F0502020204030204"/>
                <a:ea typeface="+mn-ea"/>
                <a:cs typeface="+mn-cs"/>
              </a:rPr>
              <a:t>En 2020, 2,4 milliards d’individus souffraient de cette situation selon la FAO, un chiffre en hausse pour la sixième année consécutive.</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cxnSp>
        <p:nvCxnSpPr>
          <p:cNvPr id="17" name="Connecteur : en arc 16">
            <a:extLst>
              <a:ext uri="{FF2B5EF4-FFF2-40B4-BE49-F238E27FC236}">
                <a16:creationId xmlns:a16="http://schemas.microsoft.com/office/drawing/2014/main" id="{EE385DA9-8478-4FDE-AC7D-DB15A3652BB5}"/>
              </a:ext>
            </a:extLst>
          </p:cNvPr>
          <p:cNvCxnSpPr>
            <a:stCxn id="14" idx="4"/>
            <a:endCxn id="15" idx="0"/>
          </p:cNvCxnSpPr>
          <p:nvPr/>
        </p:nvCxnSpPr>
        <p:spPr>
          <a:xfrm rot="16200000" flipH="1">
            <a:off x="2731511" y="1714094"/>
            <a:ext cx="603402" cy="3162892"/>
          </a:xfrm>
          <a:prstGeom prst="curvedConnector3">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9" name="Connecteur : en arc 18">
            <a:extLst>
              <a:ext uri="{FF2B5EF4-FFF2-40B4-BE49-F238E27FC236}">
                <a16:creationId xmlns:a16="http://schemas.microsoft.com/office/drawing/2014/main" id="{C1D502C1-E2BD-4FED-A19A-889BBAA2DB28}"/>
              </a:ext>
            </a:extLst>
          </p:cNvPr>
          <p:cNvCxnSpPr>
            <a:stCxn id="7" idx="0"/>
            <a:endCxn id="6" idx="4"/>
          </p:cNvCxnSpPr>
          <p:nvPr/>
        </p:nvCxnSpPr>
        <p:spPr>
          <a:xfrm rot="5400000" flipH="1" flipV="1">
            <a:off x="4193239" y="372750"/>
            <a:ext cx="699970" cy="5785563"/>
          </a:xfrm>
          <a:prstGeom prst="curvedConnector3">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1" name="Connecteur : en arc 20">
            <a:extLst>
              <a:ext uri="{FF2B5EF4-FFF2-40B4-BE49-F238E27FC236}">
                <a16:creationId xmlns:a16="http://schemas.microsoft.com/office/drawing/2014/main" id="{E57D281B-9E4F-4D2D-AF9D-962E8F7B1D18}"/>
              </a:ext>
            </a:extLst>
          </p:cNvPr>
          <p:cNvCxnSpPr>
            <a:stCxn id="13" idx="4"/>
            <a:endCxn id="16" idx="0"/>
          </p:cNvCxnSpPr>
          <p:nvPr/>
        </p:nvCxnSpPr>
        <p:spPr>
          <a:xfrm rot="16200000" flipH="1">
            <a:off x="5789460" y="1779365"/>
            <a:ext cx="600415" cy="3035335"/>
          </a:xfrm>
          <a:prstGeom prst="curvedConnector3">
            <a:avLst/>
          </a:prstGeom>
          <a:ln>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7228315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Jeu des définitions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1740861"/>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5154909" y="3435241"/>
            <a:ext cx="321800" cy="324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sp>
        <p:nvSpPr>
          <p:cNvPr id="6" name="Ellipse 5">
            <a:extLst>
              <a:ext uri="{FF2B5EF4-FFF2-40B4-BE49-F238E27FC236}">
                <a16:creationId xmlns:a16="http://schemas.microsoft.com/office/drawing/2014/main" id="{A419ED48-9473-4F45-856A-443987B1EDDD}"/>
              </a:ext>
            </a:extLst>
          </p:cNvPr>
          <p:cNvSpPr/>
          <p:nvPr/>
        </p:nvSpPr>
        <p:spPr>
          <a:xfrm>
            <a:off x="4715716" y="1986916"/>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3. </a:t>
            </a:r>
            <a:r>
              <a:rPr kumimoji="0" lang="fr-FR" sz="1800" b="1" i="0" u="none" strike="noStrike" kern="1200" cap="none" spc="0" normalizeH="0" baseline="0" noProof="0" dirty="0" err="1">
                <a:ln>
                  <a:noFill/>
                </a:ln>
                <a:solidFill>
                  <a:prstClr val="black"/>
                </a:solidFill>
                <a:effectLst/>
                <a:uLnTx/>
                <a:uFillTx/>
                <a:latin typeface="Calibri" panose="020F0502020204030204"/>
                <a:ea typeface="+mn-ea"/>
                <a:cs typeface="+mn-cs"/>
              </a:rPr>
              <a:t>Sur-nutrition</a:t>
            </a:r>
            <a:endPar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Ellipse 12">
            <a:extLst>
              <a:ext uri="{FF2B5EF4-FFF2-40B4-BE49-F238E27FC236}">
                <a16:creationId xmlns:a16="http://schemas.microsoft.com/office/drawing/2014/main" id="{38FDFC11-0965-4BF3-9B08-4816E2198BCE}"/>
              </a:ext>
            </a:extLst>
          </p:cNvPr>
          <p:cNvSpPr/>
          <p:nvPr/>
        </p:nvSpPr>
        <p:spPr>
          <a:xfrm>
            <a:off x="2423882"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2. Sous-nutrition</a:t>
            </a:r>
          </a:p>
        </p:txBody>
      </p:sp>
      <p:sp>
        <p:nvSpPr>
          <p:cNvPr id="14" name="Ellipse 13">
            <a:extLst>
              <a:ext uri="{FF2B5EF4-FFF2-40B4-BE49-F238E27FC236}">
                <a16:creationId xmlns:a16="http://schemas.microsoft.com/office/drawing/2014/main" id="{D27AD1C0-9EC9-49B5-9AB5-40CF2AAD490D}"/>
              </a:ext>
            </a:extLst>
          </p:cNvPr>
          <p:cNvSpPr/>
          <p:nvPr/>
        </p:nvSpPr>
        <p:spPr>
          <a:xfrm>
            <a:off x="72038"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1. Malnutrition</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BAD9D5D-D94A-461D-A463-8A2ED6E07124}"/>
              </a:ext>
            </a:extLst>
          </p:cNvPr>
          <p:cNvSpPr/>
          <p:nvPr/>
        </p:nvSpPr>
        <p:spPr>
          <a:xfrm>
            <a:off x="173579" y="3141664"/>
            <a:ext cx="2747879" cy="179941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résultant d’un apport alimentaire insuffisant pour couvrir les besoins en énergie et en nutriments qui se caractérise par une insuffisance pondérale, une taille trop petite (retard de croissance) ou trop fine (émaciation) pour l’âge ou la taille, ou une carence en vitamines et minéraux</a:t>
            </a:r>
            <a:r>
              <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5" name="Rectangle 14">
            <a:extLst>
              <a:ext uri="{FF2B5EF4-FFF2-40B4-BE49-F238E27FC236}">
                <a16:creationId xmlns:a16="http://schemas.microsoft.com/office/drawing/2014/main" id="{3017BA01-803C-4015-8F8A-B53695E10E08}"/>
              </a:ext>
            </a:extLst>
          </p:cNvPr>
          <p:cNvSpPr/>
          <p:nvPr/>
        </p:nvSpPr>
        <p:spPr>
          <a:xfrm>
            <a:off x="2041239" y="5043432"/>
            <a:ext cx="2747879" cy="167069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nutritionnel qui se définit par les carences, les excès ou les déséquilibres dans l’apport énergétique et/ou nutritionnel d’une personne. C’est un état nutritionnel qui est la conséquence d’une alimentation mal équilibrée en quantité et/ou en qualité. </a:t>
            </a:r>
          </a:p>
        </p:txBody>
      </p:sp>
      <p:sp>
        <p:nvSpPr>
          <p:cNvPr id="16" name="Rectangle 15">
            <a:extLst>
              <a:ext uri="{FF2B5EF4-FFF2-40B4-BE49-F238E27FC236}">
                <a16:creationId xmlns:a16="http://schemas.microsoft.com/office/drawing/2014/main" id="{E649A94E-70F2-4427-9805-666736A817A8}"/>
              </a:ext>
            </a:extLst>
          </p:cNvPr>
          <p:cNvSpPr/>
          <p:nvPr/>
        </p:nvSpPr>
        <p:spPr>
          <a:xfrm>
            <a:off x="6277406" y="4755404"/>
            <a:ext cx="2747879" cy="203187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D</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Excès ou déséquilibre dans l’apport énergétique et/ou nutritionnel d’une personne. Une personne est en surpoids si elle présente une accumulation excessive de graisse qui constitue un risque pour sa santé. </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L’Organisation mondiale de la santé</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(OMS) définit le surpoids chez les adultes comme un Indice de Masse Corporelle supérieur ou égal à 25.</a:t>
            </a:r>
          </a:p>
        </p:txBody>
      </p:sp>
      <p:sp>
        <p:nvSpPr>
          <p:cNvPr id="20" name="Ellipse 19">
            <a:extLst>
              <a:ext uri="{FF2B5EF4-FFF2-40B4-BE49-F238E27FC236}">
                <a16:creationId xmlns:a16="http://schemas.microsoft.com/office/drawing/2014/main" id="{6841C0D6-3192-4793-B003-2EC6DD14D2E3}"/>
              </a:ext>
            </a:extLst>
          </p:cNvPr>
          <p:cNvSpPr/>
          <p:nvPr/>
        </p:nvSpPr>
        <p:spPr>
          <a:xfrm>
            <a:off x="6969760" y="1986916"/>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4. Sous-alimentation</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6FC4A67-0F63-4397-805B-B1723EFD1683}"/>
              </a:ext>
            </a:extLst>
          </p:cNvPr>
          <p:cNvSpPr/>
          <p:nvPr/>
        </p:nvSpPr>
        <p:spPr>
          <a:xfrm>
            <a:off x="4163769" y="3089199"/>
            <a:ext cx="2747879" cy="1640343"/>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Sensation physique inconfortable ou douloureuse causée par une consommation insuffisante de calories. Elle devient chronique lorsque la personne ne consomme pas une quantité suffisante de calories sur une base régulière pour mener une vie normale, saine et active.</a:t>
            </a:r>
          </a:p>
        </p:txBody>
      </p:sp>
    </p:spTree>
    <p:extLst>
      <p:ext uri="{BB962C8B-B14F-4D97-AF65-F5344CB8AC3E}">
        <p14:creationId xmlns:p14="http://schemas.microsoft.com/office/powerpoint/2010/main" val="3341148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Jeu des définitions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1740861"/>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5154909" y="3435241"/>
            <a:ext cx="321800" cy="324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sp>
        <p:nvSpPr>
          <p:cNvPr id="6" name="Ellipse 5">
            <a:extLst>
              <a:ext uri="{FF2B5EF4-FFF2-40B4-BE49-F238E27FC236}">
                <a16:creationId xmlns:a16="http://schemas.microsoft.com/office/drawing/2014/main" id="{A419ED48-9473-4F45-856A-443987B1EDDD}"/>
              </a:ext>
            </a:extLst>
          </p:cNvPr>
          <p:cNvSpPr/>
          <p:nvPr/>
        </p:nvSpPr>
        <p:spPr>
          <a:xfrm>
            <a:off x="4715716" y="1986916"/>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3. </a:t>
            </a:r>
            <a:r>
              <a:rPr kumimoji="0" lang="fr-FR" sz="1800" b="1" i="0" u="none" strike="noStrike" kern="1200" cap="none" spc="0" normalizeH="0" baseline="0" noProof="0" dirty="0" err="1">
                <a:ln>
                  <a:noFill/>
                </a:ln>
                <a:solidFill>
                  <a:prstClr val="black"/>
                </a:solidFill>
                <a:effectLst/>
                <a:uLnTx/>
                <a:uFillTx/>
                <a:latin typeface="Calibri" panose="020F0502020204030204"/>
                <a:ea typeface="+mn-ea"/>
                <a:cs typeface="+mn-cs"/>
              </a:rPr>
              <a:t>Sur-nutrition</a:t>
            </a:r>
            <a:endPar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Ellipse 12">
            <a:extLst>
              <a:ext uri="{FF2B5EF4-FFF2-40B4-BE49-F238E27FC236}">
                <a16:creationId xmlns:a16="http://schemas.microsoft.com/office/drawing/2014/main" id="{38FDFC11-0965-4BF3-9B08-4816E2198BCE}"/>
              </a:ext>
            </a:extLst>
          </p:cNvPr>
          <p:cNvSpPr/>
          <p:nvPr/>
        </p:nvSpPr>
        <p:spPr>
          <a:xfrm>
            <a:off x="2423882"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2. Sous-nutrition</a:t>
            </a:r>
          </a:p>
        </p:txBody>
      </p:sp>
      <p:sp>
        <p:nvSpPr>
          <p:cNvPr id="14" name="Ellipse 13">
            <a:extLst>
              <a:ext uri="{FF2B5EF4-FFF2-40B4-BE49-F238E27FC236}">
                <a16:creationId xmlns:a16="http://schemas.microsoft.com/office/drawing/2014/main" id="{D27AD1C0-9EC9-49B5-9AB5-40CF2AAD490D}"/>
              </a:ext>
            </a:extLst>
          </p:cNvPr>
          <p:cNvSpPr/>
          <p:nvPr/>
        </p:nvSpPr>
        <p:spPr>
          <a:xfrm>
            <a:off x="72038" y="1952948"/>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1. Malnutrition</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BAD9D5D-D94A-461D-A463-8A2ED6E07124}"/>
              </a:ext>
            </a:extLst>
          </p:cNvPr>
          <p:cNvSpPr/>
          <p:nvPr/>
        </p:nvSpPr>
        <p:spPr>
          <a:xfrm>
            <a:off x="173579" y="3141664"/>
            <a:ext cx="2747879" cy="179941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A</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résultant d’un apport alimentaire insuffisant pour couvrir les besoins en énergie et en nutriments qui se caractérise par une insuffisance pondérale, une taille trop petite (retard de croissance) ou trop fine (émaciation) pour l’âge ou la taille, ou une carence en vitamines et minéraux</a:t>
            </a:r>
            <a:r>
              <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5" name="Rectangle 14">
            <a:extLst>
              <a:ext uri="{FF2B5EF4-FFF2-40B4-BE49-F238E27FC236}">
                <a16:creationId xmlns:a16="http://schemas.microsoft.com/office/drawing/2014/main" id="{3017BA01-803C-4015-8F8A-B53695E10E08}"/>
              </a:ext>
            </a:extLst>
          </p:cNvPr>
          <p:cNvSpPr/>
          <p:nvPr/>
        </p:nvSpPr>
        <p:spPr>
          <a:xfrm>
            <a:off x="2041239" y="5043432"/>
            <a:ext cx="2747879" cy="167069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B</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Etat nutritionnel qui se définit par les carences, les excès ou les déséquilibres dans l’apport énergétique et/ou nutritionnel d’une personne. C’est un état nutritionnel qui est la conséquence d’une alimentation mal équilibrée en quantité et/ou en qualité. </a:t>
            </a:r>
          </a:p>
        </p:txBody>
      </p:sp>
      <p:sp>
        <p:nvSpPr>
          <p:cNvPr id="16" name="Rectangle 15">
            <a:extLst>
              <a:ext uri="{FF2B5EF4-FFF2-40B4-BE49-F238E27FC236}">
                <a16:creationId xmlns:a16="http://schemas.microsoft.com/office/drawing/2014/main" id="{E649A94E-70F2-4427-9805-666736A817A8}"/>
              </a:ext>
            </a:extLst>
          </p:cNvPr>
          <p:cNvSpPr/>
          <p:nvPr/>
        </p:nvSpPr>
        <p:spPr>
          <a:xfrm>
            <a:off x="6277406" y="4755404"/>
            <a:ext cx="2747879" cy="2031870"/>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D</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Excès ou déséquilibre dans l’apport énergétique et/ou nutritionnel d’une personne. Une personne est en surpoids si elle présente une accumulation excessive de graisse qui constitue un risque pour sa santé. </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hlinkClick r:id="rId4">
                  <a:extLst>
                    <a:ext uri="{A12FA001-AC4F-418D-AE19-62706E023703}">
                      <ahyp:hlinkClr xmlns:ahyp="http://schemas.microsoft.com/office/drawing/2018/hyperlinkcolor" val="tx"/>
                    </a:ext>
                  </a:extLst>
                </a:hlinkClick>
              </a:rPr>
              <a:t>L’Organisation mondiale de la santé</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(OMS) définit le surpoids chez les adultes comme un Indice de Masse Corporelle supérieur ou égal à 25.</a:t>
            </a:r>
          </a:p>
        </p:txBody>
      </p:sp>
      <p:sp>
        <p:nvSpPr>
          <p:cNvPr id="20" name="Ellipse 19">
            <a:extLst>
              <a:ext uri="{FF2B5EF4-FFF2-40B4-BE49-F238E27FC236}">
                <a16:creationId xmlns:a16="http://schemas.microsoft.com/office/drawing/2014/main" id="{6841C0D6-3192-4793-B003-2EC6DD14D2E3}"/>
              </a:ext>
            </a:extLst>
          </p:cNvPr>
          <p:cNvSpPr/>
          <p:nvPr/>
        </p:nvSpPr>
        <p:spPr>
          <a:xfrm>
            <a:off x="6969760" y="1986916"/>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4. Sous-alimentation</a:t>
            </a: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Rectangle 21">
            <a:extLst>
              <a:ext uri="{FF2B5EF4-FFF2-40B4-BE49-F238E27FC236}">
                <a16:creationId xmlns:a16="http://schemas.microsoft.com/office/drawing/2014/main" id="{96FC4A67-0F63-4397-805B-B1723EFD1683}"/>
              </a:ext>
            </a:extLst>
          </p:cNvPr>
          <p:cNvSpPr/>
          <p:nvPr/>
        </p:nvSpPr>
        <p:spPr>
          <a:xfrm>
            <a:off x="4163769" y="3089199"/>
            <a:ext cx="2747879" cy="1640343"/>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rPr>
              <a:t>C</a:t>
            </a: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 Sensation physique inconfortable ou douloureuse causée par une consommation insuffisante de calories. Elle devient chronique lorsque la personne ne consomme pas une quantité suffisante de calories sur une base régulière pour mener une vie normale, saine et active.</a:t>
            </a:r>
          </a:p>
        </p:txBody>
      </p:sp>
      <p:cxnSp>
        <p:nvCxnSpPr>
          <p:cNvPr id="17" name="Connecteur : en arc 16">
            <a:extLst>
              <a:ext uri="{FF2B5EF4-FFF2-40B4-BE49-F238E27FC236}">
                <a16:creationId xmlns:a16="http://schemas.microsoft.com/office/drawing/2014/main" id="{F0A7CBF1-4429-48C4-B505-3754250272A4}"/>
              </a:ext>
            </a:extLst>
          </p:cNvPr>
          <p:cNvCxnSpPr>
            <a:stCxn id="14" idx="5"/>
          </p:cNvCxnSpPr>
          <p:nvPr/>
        </p:nvCxnSpPr>
        <p:spPr>
          <a:xfrm rot="16200000" flipH="1">
            <a:off x="1915748" y="2853524"/>
            <a:ext cx="2202028" cy="2177788"/>
          </a:xfrm>
          <a:prstGeom prst="curvedConnector3">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18" name="Connecteur : en arc 17">
            <a:extLst>
              <a:ext uri="{FF2B5EF4-FFF2-40B4-BE49-F238E27FC236}">
                <a16:creationId xmlns:a16="http://schemas.microsoft.com/office/drawing/2014/main" id="{56BBC74E-8764-4C1B-A5A4-E870CA263643}"/>
              </a:ext>
            </a:extLst>
          </p:cNvPr>
          <p:cNvCxnSpPr>
            <a:stCxn id="7" idx="3"/>
            <a:endCxn id="13" idx="4"/>
          </p:cNvCxnSpPr>
          <p:nvPr/>
        </p:nvCxnSpPr>
        <p:spPr>
          <a:xfrm flipV="1">
            <a:off x="2921458" y="2993839"/>
            <a:ext cx="589544" cy="1047530"/>
          </a:xfrm>
          <a:prstGeom prst="curvedConnector2">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1" name="Connecteur : en arc 20">
            <a:extLst>
              <a:ext uri="{FF2B5EF4-FFF2-40B4-BE49-F238E27FC236}">
                <a16:creationId xmlns:a16="http://schemas.microsoft.com/office/drawing/2014/main" id="{4C8DD978-B1E3-4F6A-B3DB-EDC6F1C82C46}"/>
              </a:ext>
            </a:extLst>
          </p:cNvPr>
          <p:cNvCxnSpPr>
            <a:endCxn id="20" idx="4"/>
          </p:cNvCxnSpPr>
          <p:nvPr/>
        </p:nvCxnSpPr>
        <p:spPr>
          <a:xfrm flipV="1">
            <a:off x="6969760" y="3027807"/>
            <a:ext cx="1087120" cy="836355"/>
          </a:xfrm>
          <a:prstGeom prst="curvedConnector2">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24" name="Connecteur : en arc 23">
            <a:extLst>
              <a:ext uri="{FF2B5EF4-FFF2-40B4-BE49-F238E27FC236}">
                <a16:creationId xmlns:a16="http://schemas.microsoft.com/office/drawing/2014/main" id="{69421809-B9C7-48A5-9B6F-8780D6467F3C}"/>
              </a:ext>
            </a:extLst>
          </p:cNvPr>
          <p:cNvCxnSpPr>
            <a:stCxn id="6" idx="5"/>
          </p:cNvCxnSpPr>
          <p:nvPr/>
        </p:nvCxnSpPr>
        <p:spPr>
          <a:xfrm rot="16200000" flipH="1">
            <a:off x="6506277" y="2940641"/>
            <a:ext cx="1880032" cy="1749494"/>
          </a:xfrm>
          <a:prstGeom prst="curvedConnector3">
            <a:avLst/>
          </a:prstGeom>
          <a:ln>
            <a:headEnd type="triangle"/>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15866901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602547" y="919270"/>
            <a:ext cx="7920579" cy="7019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500" b="0" i="0" u="none" strike="noStrike" kern="1200" cap="none" spc="0" normalizeH="0" baseline="0" noProof="0" dirty="0">
                <a:ln>
                  <a:noFill/>
                </a:ln>
                <a:solidFill>
                  <a:prstClr val="white"/>
                </a:solidFill>
                <a:effectLst/>
                <a:uLnTx/>
                <a:uFillTx/>
                <a:latin typeface="Futura Condensed BQ"/>
                <a:ea typeface="+mn-ea"/>
                <a:cs typeface="Arial"/>
              </a:rPr>
              <a:t>Jeu des définitions</a:t>
            </a: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11711" y="587298"/>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11711" y="1874655"/>
            <a:ext cx="7911415" cy="1740861"/>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a:p>
            <a:pPr marL="12700" marR="0" lvl="0" indent="0" algn="just" defTabSz="457200" rtl="0" eaLnBrk="1" fontAlgn="auto" latinLnBrk="0" hangingPunct="1">
              <a:lnSpc>
                <a:spcPct val="100000"/>
              </a:lnSpc>
              <a:spcBef>
                <a:spcPts val="100"/>
              </a:spcBef>
              <a:spcAft>
                <a:spcPts val="0"/>
              </a:spcAft>
              <a:buClrTx/>
              <a:buSzTx/>
              <a:buFontTx/>
              <a:buNone/>
              <a:tabLst/>
              <a:defRPr/>
            </a:pPr>
            <a:endParaRPr kumimoji="0" lang="fr-FR" sz="1050" b="0" i="1"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grpSp>
        <p:nvGrpSpPr>
          <p:cNvPr id="10" name="Groupe 9">
            <a:extLst>
              <a:ext uri="{FF2B5EF4-FFF2-40B4-BE49-F238E27FC236}">
                <a16:creationId xmlns:a16="http://schemas.microsoft.com/office/drawing/2014/main" id="{6D16AAEA-1665-493A-ACA8-D3AA47E687D9}"/>
              </a:ext>
            </a:extLst>
          </p:cNvPr>
          <p:cNvGrpSpPr/>
          <p:nvPr/>
        </p:nvGrpSpPr>
        <p:grpSpPr>
          <a:xfrm>
            <a:off x="5154909" y="3435241"/>
            <a:ext cx="321800" cy="324000"/>
            <a:chOff x="3246120" y="5586984"/>
            <a:chExt cx="486864" cy="432000"/>
          </a:xfrm>
        </p:grpSpPr>
        <p:sp>
          <p:nvSpPr>
            <p:cNvPr id="11" name="Rectangle 10">
              <a:extLst>
                <a:ext uri="{FF2B5EF4-FFF2-40B4-BE49-F238E27FC236}">
                  <a16:creationId xmlns:a16="http://schemas.microsoft.com/office/drawing/2014/main" id="{BE9152B4-98E8-4DD1-90EB-8FEFDA59357A}"/>
                </a:ext>
              </a:extLst>
            </p:cNvPr>
            <p:cNvSpPr/>
            <p:nvPr/>
          </p:nvSpPr>
          <p:spPr>
            <a:xfrm>
              <a:off x="3246120" y="5586984"/>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sp>
          <p:nvSpPr>
            <p:cNvPr id="12" name="Rectangle 11">
              <a:extLst>
                <a:ext uri="{FF2B5EF4-FFF2-40B4-BE49-F238E27FC236}">
                  <a16:creationId xmlns:a16="http://schemas.microsoft.com/office/drawing/2014/main" id="{6857FEE7-A789-40FF-BB5E-507B60E69FBD}"/>
                </a:ext>
              </a:extLst>
            </p:cNvPr>
            <p:cNvSpPr/>
            <p:nvPr/>
          </p:nvSpPr>
          <p:spPr>
            <a:xfrm rot="16200000">
              <a:off x="3489552" y="5398416"/>
              <a:ext cx="54864" cy="432000"/>
            </a:xfrm>
            <a:prstGeom prst="rect">
              <a:avLst/>
            </a:prstGeom>
            <a:solidFill>
              <a:srgbClr val="FF6620"/>
            </a:solidFill>
            <a:ln>
              <a:solidFill>
                <a:srgbClr val="FF662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fr-FR" sz="1350" b="1" i="0" u="none" strike="noStrike" kern="1200" cap="none" spc="0" normalizeH="0" baseline="0" noProof="0">
                <a:ln>
                  <a:noFill/>
                </a:ln>
                <a:solidFill>
                  <a:prstClr val="white"/>
                </a:solidFill>
                <a:effectLst/>
                <a:uLnTx/>
                <a:uFillTx/>
                <a:latin typeface="Futura Book" pitchFamily="50" charset="0"/>
                <a:ea typeface="+mn-ea"/>
                <a:cs typeface="+mn-cs"/>
              </a:endParaRPr>
            </a:p>
          </p:txBody>
        </p:sp>
      </p:grpSp>
      <p:sp>
        <p:nvSpPr>
          <p:cNvPr id="13" name="Ellipse 12">
            <a:extLst>
              <a:ext uri="{FF2B5EF4-FFF2-40B4-BE49-F238E27FC236}">
                <a16:creationId xmlns:a16="http://schemas.microsoft.com/office/drawing/2014/main" id="{38FDFC11-0965-4BF3-9B08-4816E2198BCE}"/>
              </a:ext>
            </a:extLst>
          </p:cNvPr>
          <p:cNvSpPr/>
          <p:nvPr/>
        </p:nvSpPr>
        <p:spPr>
          <a:xfrm>
            <a:off x="5681233" y="2040193"/>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Souveraineté alimentaire</a:t>
            </a:r>
          </a:p>
        </p:txBody>
      </p:sp>
      <p:sp>
        <p:nvSpPr>
          <p:cNvPr id="14" name="Ellipse 13">
            <a:extLst>
              <a:ext uri="{FF2B5EF4-FFF2-40B4-BE49-F238E27FC236}">
                <a16:creationId xmlns:a16="http://schemas.microsoft.com/office/drawing/2014/main" id="{D27AD1C0-9EC9-49B5-9AB5-40CF2AAD490D}"/>
              </a:ext>
            </a:extLst>
          </p:cNvPr>
          <p:cNvSpPr/>
          <p:nvPr/>
        </p:nvSpPr>
        <p:spPr>
          <a:xfrm>
            <a:off x="1672238" y="2041274"/>
            <a:ext cx="2174240" cy="1040891"/>
          </a:xfrm>
          <a:prstGeom prst="ellipse">
            <a:avLst/>
          </a:prstGeom>
          <a:solidFill>
            <a:schemeClr val="bg1"/>
          </a:solidFill>
          <a:ln w="38100">
            <a:solidFill>
              <a:schemeClr val="accent2">
                <a:lumMod val="5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800" b="1" i="0" u="none" strike="noStrike" kern="1200" cap="none" spc="0" normalizeH="0" baseline="0" noProof="0" dirty="0">
                <a:ln>
                  <a:noFill/>
                </a:ln>
                <a:solidFill>
                  <a:prstClr val="black"/>
                </a:solidFill>
                <a:effectLst/>
                <a:uLnTx/>
                <a:uFillTx/>
                <a:latin typeface="Calibri" panose="020F0502020204030204"/>
                <a:ea typeface="+mn-ea"/>
                <a:cs typeface="+mn-cs"/>
              </a:rPr>
              <a:t>Sécurité Alimentaire</a:t>
            </a:r>
            <a:endParaRPr kumimoji="0" lang="fr-FR"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8BAD9D5D-D94A-461D-A463-8A2ED6E07124}"/>
              </a:ext>
            </a:extLst>
          </p:cNvPr>
          <p:cNvSpPr/>
          <p:nvPr/>
        </p:nvSpPr>
        <p:spPr>
          <a:xfrm>
            <a:off x="817544" y="3419856"/>
            <a:ext cx="3640063"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La sécurité alimentaire est un concept défini par l’accès régulier de tous les individus d’une population à une alimentation de qualité et en quantité suffisante pour satisfaire leurs besoins fondamentaux. Les quatre piliers de la sécurité alimentaire sont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La disponibilité des aliments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L’accès aux aliments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L’utilisation des aliments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La stabilité de l’approvisionnement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De nombreux débats ont lieu actuellement pour y ajouter un cinquième pilier garantissant l’équité des individus dans leurs capacités de production et leur choix alimentaire</a:t>
            </a:r>
            <a:r>
              <a:rPr kumimoji="0" lang="fr-FR" sz="12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sp>
        <p:nvSpPr>
          <p:cNvPr id="15" name="Rectangle 14">
            <a:extLst>
              <a:ext uri="{FF2B5EF4-FFF2-40B4-BE49-F238E27FC236}">
                <a16:creationId xmlns:a16="http://schemas.microsoft.com/office/drawing/2014/main" id="{3017BA01-803C-4015-8F8A-B53695E10E08}"/>
              </a:ext>
            </a:extLst>
          </p:cNvPr>
          <p:cNvSpPr/>
          <p:nvPr/>
        </p:nvSpPr>
        <p:spPr>
          <a:xfrm>
            <a:off x="5438213" y="3422759"/>
            <a:ext cx="2747879" cy="2938058"/>
          </a:xfrm>
          <a:prstGeom prst="rect">
            <a:avLst/>
          </a:prstGeom>
          <a:solidFill>
            <a:schemeClr val="bg1"/>
          </a:solidFill>
          <a:ln w="28575">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rPr>
              <a:t>…</a:t>
            </a:r>
            <a:endParaRPr kumimoji="0" lang="fr-FR" sz="12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7358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7">
            <a:extLst>
              <a:ext uri="{FF2B5EF4-FFF2-40B4-BE49-F238E27FC236}">
                <a16:creationId xmlns:a16="http://schemas.microsoft.com/office/drawing/2014/main" id="{14E31F9C-DAEA-4F1C-A3A8-3AE0411CF792}"/>
              </a:ext>
            </a:extLst>
          </p:cNvPr>
          <p:cNvSpPr txBox="1">
            <a:spLocks/>
          </p:cNvSpPr>
          <p:nvPr/>
        </p:nvSpPr>
        <p:spPr>
          <a:xfrm>
            <a:off x="108284" y="2285668"/>
            <a:ext cx="8816139" cy="4498026"/>
          </a:xfrm>
          <a:prstGeom prst="rect">
            <a:avLst/>
          </a:prstGeom>
        </p:spPr>
        <p:txBody>
          <a:bodyPr vert="horz" wrap="square" lIns="0" tIns="9525" rIns="0" bIns="0" rtlCol="0">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algn="ctr" defTabSz="685800">
              <a:spcBef>
                <a:spcPts val="75"/>
              </a:spcBef>
              <a:defRPr/>
            </a:pPr>
            <a:r>
              <a:rPr lang="fr-FR" dirty="0"/>
              <a:t>« Le droit des peuples à une alimentation saine, dans le respect des cultures, </a:t>
            </a:r>
          </a:p>
          <a:p>
            <a:pPr marL="9525" algn="ctr" defTabSz="685800">
              <a:spcBef>
                <a:spcPts val="75"/>
              </a:spcBef>
              <a:defRPr/>
            </a:pPr>
            <a:endParaRPr lang="fr-FR" dirty="0"/>
          </a:p>
          <a:p>
            <a:pPr marL="9525" algn="ctr" defTabSz="685800">
              <a:spcBef>
                <a:spcPts val="75"/>
              </a:spcBef>
              <a:defRPr/>
            </a:pPr>
            <a:r>
              <a:rPr lang="fr-FR" dirty="0"/>
              <a:t>produite à l’aide de méthodes durables</a:t>
            </a:r>
          </a:p>
          <a:p>
            <a:pPr marL="9525" algn="ctr" defTabSz="685800">
              <a:spcBef>
                <a:spcPts val="75"/>
              </a:spcBef>
              <a:defRPr/>
            </a:pPr>
            <a:r>
              <a:rPr lang="fr-FR" dirty="0"/>
              <a:t>et respectueuses de l’environnement, </a:t>
            </a:r>
          </a:p>
          <a:p>
            <a:pPr marL="9525" algn="ctr" defTabSz="685800">
              <a:spcBef>
                <a:spcPts val="75"/>
              </a:spcBef>
              <a:defRPr/>
            </a:pPr>
            <a:endParaRPr lang="fr-FR" dirty="0"/>
          </a:p>
          <a:p>
            <a:pPr marL="9525" algn="ctr" defTabSz="685800">
              <a:spcBef>
                <a:spcPts val="75"/>
              </a:spcBef>
              <a:defRPr/>
            </a:pPr>
            <a:r>
              <a:rPr lang="fr-FR" dirty="0"/>
              <a:t>ainsi que leur droit à définir leurs propres systèmes alimentaires et agricoles »</a:t>
            </a:r>
          </a:p>
          <a:p>
            <a:pPr marL="9525" algn="ctr" defTabSz="685800">
              <a:spcBef>
                <a:spcPts val="75"/>
              </a:spcBef>
              <a:defRPr/>
            </a:pPr>
            <a:endParaRPr lang="fr-FR" dirty="0"/>
          </a:p>
          <a:p>
            <a:pPr marL="9525" algn="ctr" defTabSz="685800">
              <a:spcBef>
                <a:spcPts val="75"/>
              </a:spcBef>
              <a:defRPr/>
            </a:pPr>
            <a:r>
              <a:rPr lang="fr-FR" i="1" dirty="0"/>
              <a:t>Forum Mondial de </a:t>
            </a:r>
            <a:r>
              <a:rPr lang="fr-FR" i="1" dirty="0" err="1"/>
              <a:t>Nyéléni</a:t>
            </a:r>
            <a:r>
              <a:rPr lang="fr-FR" i="1" dirty="0"/>
              <a:t> 2007</a:t>
            </a:r>
          </a:p>
          <a:p>
            <a:pPr marL="0" defTabSz="685800">
              <a:spcBef>
                <a:spcPts val="75"/>
              </a:spcBef>
              <a:defRPr/>
            </a:pPr>
            <a:endParaRPr lang="fr-FR" sz="1500" dirty="0">
              <a:latin typeface="Futura Book"/>
              <a:cs typeface="Calibri" panose="020F0502020204030204" pitchFamily="34" charset="0"/>
            </a:endParaRPr>
          </a:p>
        </p:txBody>
      </p:sp>
      <p:sp>
        <p:nvSpPr>
          <p:cNvPr id="6" name="object 4">
            <a:extLst>
              <a:ext uri="{FF2B5EF4-FFF2-40B4-BE49-F238E27FC236}">
                <a16:creationId xmlns:a16="http://schemas.microsoft.com/office/drawing/2014/main" id="{C90871FF-9B9E-4D2D-B0D5-B80BA40B8A2C}"/>
              </a:ext>
            </a:extLst>
          </p:cNvPr>
          <p:cNvSpPr/>
          <p:nvPr/>
        </p:nvSpPr>
        <p:spPr>
          <a:xfrm>
            <a:off x="245226" y="1714615"/>
            <a:ext cx="7920579" cy="34289"/>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defTabSz="685800">
              <a:defRPr/>
            </a:pPr>
            <a:endParaRPr sz="1350">
              <a:solidFill>
                <a:prstClr val="black"/>
              </a:solidFill>
              <a:latin typeface="Calibri" panose="020F0502020204030204"/>
            </a:endParaRPr>
          </a:p>
        </p:txBody>
      </p:sp>
      <p:sp>
        <p:nvSpPr>
          <p:cNvPr id="12" name="object 7">
            <a:extLst>
              <a:ext uri="{FF2B5EF4-FFF2-40B4-BE49-F238E27FC236}">
                <a16:creationId xmlns:a16="http://schemas.microsoft.com/office/drawing/2014/main" id="{D8BDBC8C-2DEC-4CF5-B8E2-CF3C9EFBA6DE}"/>
              </a:ext>
            </a:extLst>
          </p:cNvPr>
          <p:cNvSpPr/>
          <p:nvPr/>
        </p:nvSpPr>
        <p:spPr>
          <a:xfrm>
            <a:off x="6881311" y="74306"/>
            <a:ext cx="2043112" cy="950118"/>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defTabSz="685800">
              <a:defRPr/>
            </a:pPr>
            <a:endParaRPr sz="1350">
              <a:solidFill>
                <a:prstClr val="black"/>
              </a:solidFill>
              <a:latin typeface="Calibri" panose="020F0502020204030204"/>
            </a:endParaRPr>
          </a:p>
        </p:txBody>
      </p:sp>
      <p:sp>
        <p:nvSpPr>
          <p:cNvPr id="3" name="ZoneTexte 2">
            <a:extLst>
              <a:ext uri="{FF2B5EF4-FFF2-40B4-BE49-F238E27FC236}">
                <a16:creationId xmlns:a16="http://schemas.microsoft.com/office/drawing/2014/main" id="{10255695-DB43-6676-9515-556AD99FF679}"/>
              </a:ext>
            </a:extLst>
          </p:cNvPr>
          <p:cNvSpPr txBox="1"/>
          <p:nvPr/>
        </p:nvSpPr>
        <p:spPr>
          <a:xfrm>
            <a:off x="108284" y="798786"/>
            <a:ext cx="9144001" cy="784830"/>
          </a:xfrm>
          <a:prstGeom prst="rect">
            <a:avLst/>
          </a:prstGeom>
          <a:noFill/>
        </p:spPr>
        <p:txBody>
          <a:bodyPr wrap="square" rtlCol="0">
            <a:spAutoFit/>
          </a:bodyPr>
          <a:lstStyle/>
          <a:p>
            <a:pPr defTabSz="685800">
              <a:defRPr/>
            </a:pPr>
            <a:r>
              <a:rPr lang="fr-FR" sz="4500" dirty="0">
                <a:solidFill>
                  <a:prstClr val="white"/>
                </a:solidFill>
                <a:latin typeface="Futura Condensed BQ"/>
                <a:cs typeface="Arial"/>
              </a:rPr>
              <a:t>La souveraineté alimentaire ?</a:t>
            </a:r>
            <a:endParaRPr lang="fr-FR" sz="2700" b="1" dirty="0">
              <a:solidFill>
                <a:prstClr val="black"/>
              </a:solidFill>
              <a:latin typeface="Futura Book"/>
            </a:endParaRPr>
          </a:p>
        </p:txBody>
      </p:sp>
    </p:spTree>
    <p:extLst>
      <p:ext uri="{BB962C8B-B14F-4D97-AF65-F5344CB8AC3E}">
        <p14:creationId xmlns:p14="http://schemas.microsoft.com/office/powerpoint/2010/main" val="4033170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animEffect transition="in" filter="fade">
                                      <p:cBhvr>
                                        <p:cTn id="11" dur="500"/>
                                        <p:tgtEl>
                                          <p:spTgt spid="5">
                                            <p:txEl>
                                              <p:pRg st="2" end="2"/>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500"/>
                                        <p:tgtEl>
                                          <p:spTgt spid="5">
                                            <p:txEl>
                                              <p:pRg st="3" end="3"/>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texte 1">
            <a:extLst>
              <a:ext uri="{FF2B5EF4-FFF2-40B4-BE49-F238E27FC236}">
                <a16:creationId xmlns:a16="http://schemas.microsoft.com/office/drawing/2014/main" id="{1E05DC35-99E0-4BC1-9C2D-51818531AB39}"/>
              </a:ext>
            </a:extLst>
          </p:cNvPr>
          <p:cNvSpPr>
            <a:spLocks noGrp="1"/>
          </p:cNvSpPr>
          <p:nvPr>
            <p:ph type="body" sz="quarter" idx="10"/>
          </p:nvPr>
        </p:nvSpPr>
        <p:spPr>
          <a:xfrm>
            <a:off x="3605213" y="1860698"/>
            <a:ext cx="4737509" cy="2182665"/>
          </a:xfrm>
        </p:spPr>
        <p:txBody>
          <a:bodyPr/>
          <a:lstStyle/>
          <a:p>
            <a:r>
              <a:rPr lang="fr-FR" sz="7200" dirty="0"/>
              <a:t>QUIZZ</a:t>
            </a:r>
            <a:r>
              <a:rPr lang="fr-FR" sz="4400" dirty="0"/>
              <a:t> </a:t>
            </a:r>
          </a:p>
          <a:p>
            <a:r>
              <a:rPr lang="fr-FR" sz="4400" dirty="0"/>
              <a:t>L’AGROECOLOGIE PAYSANNE ET SOLIDAIRE </a:t>
            </a:r>
          </a:p>
        </p:txBody>
      </p:sp>
      <p:sp>
        <p:nvSpPr>
          <p:cNvPr id="3" name="Espace réservé du texte 2">
            <a:extLst>
              <a:ext uri="{FF2B5EF4-FFF2-40B4-BE49-F238E27FC236}">
                <a16:creationId xmlns:a16="http://schemas.microsoft.com/office/drawing/2014/main" id="{3C069D4C-618A-4714-8C42-45A0A5238BB1}"/>
              </a:ext>
            </a:extLst>
          </p:cNvPr>
          <p:cNvSpPr>
            <a:spLocks noGrp="1"/>
          </p:cNvSpPr>
          <p:nvPr>
            <p:ph type="body" sz="quarter" idx="11"/>
          </p:nvPr>
        </p:nvSpPr>
        <p:spPr>
          <a:xfrm>
            <a:off x="3605213" y="4805726"/>
            <a:ext cx="4758929" cy="711200"/>
          </a:xfrm>
        </p:spPr>
        <p:txBody>
          <a:bodyPr>
            <a:normAutofit fontScale="85000" lnSpcReduction="20000"/>
          </a:bodyPr>
          <a:lstStyle/>
          <a:p>
            <a:r>
              <a:rPr lang="fr-FR" dirty="0" err="1"/>
              <a:t>Festisol</a:t>
            </a:r>
            <a:r>
              <a:rPr lang="fr-FR" dirty="0"/>
              <a:t> 2023 </a:t>
            </a:r>
          </a:p>
          <a:p>
            <a:r>
              <a:rPr lang="fr-FR" dirty="0"/>
              <a:t>CCFD-Terre Solidaire Bretagne</a:t>
            </a:r>
          </a:p>
        </p:txBody>
      </p:sp>
      <p:sp>
        <p:nvSpPr>
          <p:cNvPr id="7" name="Espace réservé du texte 1">
            <a:extLst>
              <a:ext uri="{FF2B5EF4-FFF2-40B4-BE49-F238E27FC236}">
                <a16:creationId xmlns:a16="http://schemas.microsoft.com/office/drawing/2014/main" id="{876D361A-FFB9-48ED-A7E2-271476DA4A8C}"/>
              </a:ext>
            </a:extLst>
          </p:cNvPr>
          <p:cNvSpPr txBox="1">
            <a:spLocks/>
          </p:cNvSpPr>
          <p:nvPr/>
        </p:nvSpPr>
        <p:spPr>
          <a:xfrm>
            <a:off x="1067575" y="5740213"/>
            <a:ext cx="7906303" cy="720288"/>
          </a:xfrm>
          <a:prstGeom prst="rect">
            <a:avLst/>
          </a:prstGeom>
        </p:spPr>
        <p:txBody>
          <a:bodyPr vert="horz" lIns="91440" tIns="45720" rIns="91440" bIns="45720" rtlCol="0">
            <a:noAutofit/>
          </a:bodyPr>
          <a:lstStyle>
            <a:lvl1pPr marL="0" indent="0" algn="l" defTabSz="685800" rtl="0" eaLnBrk="1" latinLnBrk="0" hangingPunct="1">
              <a:lnSpc>
                <a:spcPct val="90000"/>
              </a:lnSpc>
              <a:spcBef>
                <a:spcPts val="750"/>
              </a:spcBef>
              <a:buClr>
                <a:schemeClr val="accent3"/>
              </a:buClr>
              <a:buSzPct val="100000"/>
              <a:buFontTx/>
              <a:buNone/>
              <a:defRPr sz="5400" kern="1200" baseline="0">
                <a:solidFill>
                  <a:schemeClr val="bg1"/>
                </a:solidFill>
                <a:latin typeface="Futura Condensed BQ" pitchFamily="50" charset="0"/>
                <a:ea typeface="+mn-ea"/>
                <a:cs typeface="+mn-cs"/>
              </a:defRPr>
            </a:lvl1pPr>
            <a:lvl2pPr marL="0" indent="0" algn="l" defTabSz="685800" rtl="0" eaLnBrk="1" latinLnBrk="0" hangingPunct="1">
              <a:lnSpc>
                <a:spcPct val="90000"/>
              </a:lnSpc>
              <a:spcBef>
                <a:spcPts val="375"/>
              </a:spcBef>
              <a:buClr>
                <a:schemeClr val="accent3"/>
              </a:buClr>
              <a:buSzPct val="100000"/>
              <a:buFontTx/>
              <a:buNone/>
              <a:defRPr sz="1400" kern="1200" cap="all" baseline="0">
                <a:solidFill>
                  <a:schemeClr val="tx1"/>
                </a:solidFill>
                <a:latin typeface="Titillium Web SemiBold" pitchFamily="2" charset="77"/>
                <a:ea typeface="+mn-ea"/>
                <a:cs typeface="+mn-cs"/>
              </a:defRPr>
            </a:lvl2pPr>
            <a:lvl3pPr marL="176400" indent="-176400" algn="l" defTabSz="685800" rtl="0" eaLnBrk="1" latinLnBrk="0" hangingPunct="1">
              <a:lnSpc>
                <a:spcPct val="90000"/>
              </a:lnSpc>
              <a:spcBef>
                <a:spcPts val="375"/>
              </a:spcBef>
              <a:buClr>
                <a:schemeClr val="tx1"/>
              </a:buClr>
              <a:buSzPct val="110000"/>
              <a:buFont typeface="Arial" panose="020B0604020202020204" pitchFamily="34" charset="0"/>
              <a:buChar char="•"/>
              <a:defRPr sz="1500" kern="1200" baseline="0">
                <a:solidFill>
                  <a:schemeClr val="tx1"/>
                </a:solidFill>
                <a:latin typeface="Titillium Web Light" pitchFamily="2" charset="77"/>
                <a:ea typeface="+mn-ea"/>
                <a:cs typeface="+mn-cs"/>
              </a:defRPr>
            </a:lvl3pPr>
            <a:lvl4pPr marL="360000" indent="-176400" algn="l" defTabSz="685800" rtl="0" eaLnBrk="1" latinLnBrk="0" hangingPunct="1">
              <a:lnSpc>
                <a:spcPct val="90000"/>
              </a:lnSpc>
              <a:spcBef>
                <a:spcPts val="375"/>
              </a:spcBef>
              <a:buClr>
                <a:schemeClr val="tx1"/>
              </a:buClr>
              <a:buSzPct val="80000"/>
              <a:buFont typeface="Courier New" panose="02070309020205020404" pitchFamily="49" charset="0"/>
              <a:buChar char="o"/>
              <a:defRPr sz="1275" b="0" i="0" kern="1200" baseline="0">
                <a:solidFill>
                  <a:schemeClr val="tx1"/>
                </a:solidFill>
                <a:latin typeface="Titillium Web Light" pitchFamily="2" charset="77"/>
                <a:ea typeface="+mn-ea"/>
                <a:cs typeface="+mn-cs"/>
              </a:defRPr>
            </a:lvl4pPr>
            <a:lvl5pPr marL="0" indent="0" algn="l" defTabSz="685800" rtl="0" eaLnBrk="1" latinLnBrk="0" hangingPunct="1">
              <a:lnSpc>
                <a:spcPct val="90000"/>
              </a:lnSpc>
              <a:spcBef>
                <a:spcPts val="375"/>
              </a:spcBef>
              <a:buSzPct val="50000"/>
              <a:buFontTx/>
              <a:buNone/>
              <a:defRPr sz="1200" kern="1200" baseline="0">
                <a:solidFill>
                  <a:schemeClr val="accent3"/>
                </a:solidFill>
                <a:latin typeface="Titillium Web" pitchFamily="2" charset="77"/>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r>
              <a:rPr lang="fr-FR" dirty="0">
                <a:solidFill>
                  <a:srgbClr val="FF6620"/>
                </a:solidFill>
              </a:rPr>
              <a:t>Souveraineté Alimentaire</a:t>
            </a:r>
          </a:p>
        </p:txBody>
      </p:sp>
    </p:spTree>
    <p:extLst>
      <p:ext uri="{BB962C8B-B14F-4D97-AF65-F5344CB8AC3E}">
        <p14:creationId xmlns:p14="http://schemas.microsoft.com/office/powerpoint/2010/main" val="29651698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77260" y="-6101"/>
            <a:ext cx="10298519" cy="6874261"/>
          </a:xfrm>
          <a:prstGeom prst="rect">
            <a:avLst/>
          </a:prstGeom>
        </p:spPr>
      </p:pic>
      <p:sp>
        <p:nvSpPr>
          <p:cNvPr id="13" name="Rectangle 2"/>
          <p:cNvSpPr>
            <a:spLocks/>
          </p:cNvSpPr>
          <p:nvPr/>
        </p:nvSpPr>
        <p:spPr bwMode="auto">
          <a:xfrm>
            <a:off x="2736072" y="711711"/>
            <a:ext cx="3666966"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 ?</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6347406" cy="861774"/>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L’agroécologie est avant tout un  ensemble de techniques agronomiques ?</a:t>
            </a:r>
          </a:p>
        </p:txBody>
      </p:sp>
    </p:spTree>
    <p:extLst>
      <p:ext uri="{BB962C8B-B14F-4D97-AF65-F5344CB8AC3E}">
        <p14:creationId xmlns:p14="http://schemas.microsoft.com/office/powerpoint/2010/main" val="2206395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77260" y="9672"/>
            <a:ext cx="10298519" cy="6874261"/>
          </a:xfrm>
          <a:prstGeom prst="rect">
            <a:avLst/>
          </a:prstGeom>
        </p:spPr>
      </p:pic>
      <p:sp>
        <p:nvSpPr>
          <p:cNvPr id="13" name="Rectangle 2"/>
          <p:cNvSpPr>
            <a:spLocks/>
          </p:cNvSpPr>
          <p:nvPr/>
        </p:nvSpPr>
        <p:spPr bwMode="auto">
          <a:xfrm>
            <a:off x="3986510" y="711711"/>
            <a:ext cx="11660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FAUX</a:t>
            </a:r>
          </a:p>
        </p:txBody>
      </p:sp>
      <p:sp>
        <p:nvSpPr>
          <p:cNvPr id="7" name="object 5">
            <a:extLst>
              <a:ext uri="{FF2B5EF4-FFF2-40B4-BE49-F238E27FC236}">
                <a16:creationId xmlns:a16="http://schemas.microsoft.com/office/drawing/2014/main" id="{9D14F895-AD1F-4136-A21D-10908F55A807}"/>
              </a:ext>
            </a:extLst>
          </p:cNvPr>
          <p:cNvSpPr txBox="1"/>
          <p:nvPr/>
        </p:nvSpPr>
        <p:spPr>
          <a:xfrm>
            <a:off x="1066800" y="1986365"/>
            <a:ext cx="7278767" cy="3170099"/>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400" b="0" i="0" u="none" strike="noStrike" kern="1200" cap="none" spc="0" normalizeH="0" baseline="0" noProof="0" dirty="0">
                <a:ln>
                  <a:noFill/>
                </a:ln>
                <a:solidFill>
                  <a:srgbClr val="FFFFFF"/>
                </a:solidFill>
                <a:effectLst/>
                <a:uLnTx/>
                <a:uFillTx/>
                <a:latin typeface="Calibri" panose="020F0502020204030204"/>
                <a:ea typeface="+mn-ea"/>
                <a:cs typeface="+mn-cs"/>
              </a:rPr>
              <a:t>Une confusion peut  être opérée entre d’une part une « agroécologie » simplement comprise comme un ensemble de techniques agronomiques et de méthodes parfois promues indûment par l’agro-industrie (l’emploi des OGM par exemple), et d’autre part l’agroécologie paysanne et solidaire. Il est donc important de souligner que l’agroécologie paysanne et solidaire relève en réalité d’un véritable projet sociétal.</a:t>
            </a:r>
          </a:p>
          <a:p>
            <a:pPr marL="0" marR="0" lvl="0" indent="0" algn="just" defTabSz="457200" rtl="0" eaLnBrk="1" fontAlgn="base" latinLnBrk="0" hangingPunct="1">
              <a:lnSpc>
                <a:spcPct val="100000"/>
              </a:lnSpc>
              <a:spcBef>
                <a:spcPts val="0"/>
              </a:spcBef>
              <a:spcAft>
                <a:spcPts val="0"/>
              </a:spcAft>
              <a:buClrTx/>
              <a:buSzTx/>
              <a:buFontTx/>
              <a:buNone/>
              <a:tabLst/>
              <a:defRPr/>
            </a:pPr>
            <a:endParaRPr kumimoji="0" lang="fr-FR" altLang="fr-FR" sz="1400" b="0" i="0" u="none" strike="noStrike" kern="1200" cap="none" spc="0" normalizeH="0" baseline="0" noProof="0" dirty="0">
              <a:ln>
                <a:noFill/>
              </a:ln>
              <a:solidFill>
                <a:srgbClr val="FFFFFF"/>
              </a:solidFill>
              <a:effectLst/>
              <a:uLnTx/>
              <a:uFillTx/>
              <a:latin typeface="Titillium Web" panose="00000500000000000000" pitchFamily="2" charset="0"/>
              <a:ea typeface="+mn-ea"/>
              <a:cs typeface="+mn-cs"/>
              <a:sym typeface="Copperplate" pitchFamily="-106" charset="0"/>
            </a:endParaRPr>
          </a:p>
        </p:txBody>
      </p:sp>
    </p:spTree>
    <p:extLst>
      <p:ext uri="{BB962C8B-B14F-4D97-AF65-F5344CB8AC3E}">
        <p14:creationId xmlns:p14="http://schemas.microsoft.com/office/powerpoint/2010/main" val="750606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79705" y="-121920"/>
            <a:ext cx="10298519" cy="6874261"/>
          </a:xfrm>
          <a:prstGeom prst="rect">
            <a:avLst/>
          </a:prstGeom>
        </p:spPr>
      </p:pic>
      <p:sp>
        <p:nvSpPr>
          <p:cNvPr id="13" name="Rectangle 2"/>
          <p:cNvSpPr>
            <a:spLocks/>
          </p:cNvSpPr>
          <p:nvPr/>
        </p:nvSpPr>
        <p:spPr bwMode="auto">
          <a:xfrm>
            <a:off x="2952478"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1592949" y="2237839"/>
            <a:ext cx="5953210" cy="1292662"/>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Il n’existe pas de cahier des charges officiel en Agroécologie sur lequel se baser ?</a:t>
            </a:r>
          </a:p>
        </p:txBody>
      </p:sp>
    </p:spTree>
    <p:extLst>
      <p:ext uri="{BB962C8B-B14F-4D97-AF65-F5344CB8AC3E}">
        <p14:creationId xmlns:p14="http://schemas.microsoft.com/office/powerpoint/2010/main" val="2869017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1</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737240"/>
            <a:ext cx="5953210" cy="1292662"/>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Combien de personnes souffraient d’insécurité alimentaire dans le monde en 2020 ?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475545"/>
            <a:ext cx="2909930" cy="1107996"/>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3,8 milliards d’individus (la moitié de l’humanité)</a:t>
            </a:r>
          </a:p>
        </p:txBody>
      </p:sp>
      <p:sp>
        <p:nvSpPr>
          <p:cNvPr id="7" name="object 5">
            <a:extLst>
              <a:ext uri="{FF2B5EF4-FFF2-40B4-BE49-F238E27FC236}">
                <a16:creationId xmlns:a16="http://schemas.microsoft.com/office/drawing/2014/main" id="{9D14F895-AD1F-4136-A21D-10908F55A807}"/>
              </a:ext>
            </a:extLst>
          </p:cNvPr>
          <p:cNvSpPr txBox="1"/>
          <p:nvPr/>
        </p:nvSpPr>
        <p:spPr>
          <a:xfrm>
            <a:off x="2774310" y="5120760"/>
            <a:ext cx="2909930" cy="1107996"/>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1,9 milliards d’individus (1/4 de l’humanité)</a:t>
            </a:r>
            <a:endParaRPr lang="fr-FR" altLang="fr-FR" sz="2400" dirty="0">
              <a:solidFill>
                <a:schemeClr val="bg1"/>
              </a:solidFill>
              <a:latin typeface="Titillium Web" panose="00000500000000000000" pitchFamily="2" charset="0"/>
              <a:sym typeface="Copperplate" pitchFamily="-106" charset="0"/>
            </a:endParaRPr>
          </a:p>
        </p:txBody>
      </p:sp>
      <p:sp>
        <p:nvSpPr>
          <p:cNvPr id="8" name="object 5">
            <a:extLst>
              <a:ext uri="{FF2B5EF4-FFF2-40B4-BE49-F238E27FC236}">
                <a16:creationId xmlns:a16="http://schemas.microsoft.com/office/drawing/2014/main" id="{0862528C-FFCD-44FF-B1C6-73B2E3765C54}"/>
              </a:ext>
            </a:extLst>
          </p:cNvPr>
          <p:cNvSpPr txBox="1"/>
          <p:nvPr/>
        </p:nvSpPr>
        <p:spPr>
          <a:xfrm>
            <a:off x="6638099" y="3523945"/>
            <a:ext cx="2909930" cy="1107996"/>
          </a:xfrm>
          <a:prstGeom prst="rect">
            <a:avLst/>
          </a:prstGeom>
          <a:solidFill>
            <a:srgbClr val="FF6620"/>
          </a:solidFill>
        </p:spPr>
        <p:txBody>
          <a:bodyPr vert="horz" wrap="square" lIns="0" tIns="0" rIns="0" bIns="0" rtlCol="0" anchor="ctr">
            <a:spAutoFit/>
          </a:bodyPr>
          <a:lstStyle/>
          <a:p>
            <a:pPr algn="ctr" fontAlgn="base"/>
            <a:r>
              <a:rPr lang="fr-FR" sz="2400" dirty="0"/>
              <a:t>​</a:t>
            </a:r>
            <a:r>
              <a:rPr lang="fr-FR" sz="2400" dirty="0">
                <a:solidFill>
                  <a:schemeClr val="bg1"/>
                </a:solidFill>
                <a:latin typeface="Titillium Web" panose="00000500000000000000" pitchFamily="2" charset="0"/>
              </a:rPr>
              <a:t>2/ 2,4 milliards d’individus (1/3 de l’humanité)</a:t>
            </a:r>
            <a:endParaRPr lang="en-US" sz="2400" dirty="0">
              <a:solidFill>
                <a:schemeClr val="bg1"/>
              </a:solidFill>
              <a:latin typeface="Titillium Web" panose="00000500000000000000" pitchFamily="2" charset="0"/>
            </a:endParaRPr>
          </a:p>
        </p:txBody>
      </p:sp>
    </p:spTree>
    <p:extLst>
      <p:ext uri="{BB962C8B-B14F-4D97-AF65-F5344CB8AC3E}">
        <p14:creationId xmlns:p14="http://schemas.microsoft.com/office/powerpoint/2010/main" val="3068446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4016068" y="711711"/>
            <a:ext cx="1106971"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a:t>
            </a:r>
          </a:p>
        </p:txBody>
      </p:sp>
      <p:sp>
        <p:nvSpPr>
          <p:cNvPr id="14" name="object 5">
            <a:extLst>
              <a:ext uri="{FF2B5EF4-FFF2-40B4-BE49-F238E27FC236}">
                <a16:creationId xmlns:a16="http://schemas.microsoft.com/office/drawing/2014/main" id="{A214C9CE-5292-459E-81F7-F8A3F84CC90E}"/>
              </a:ext>
            </a:extLst>
          </p:cNvPr>
          <p:cNvSpPr txBox="1"/>
          <p:nvPr/>
        </p:nvSpPr>
        <p:spPr>
          <a:xfrm>
            <a:off x="1592948" y="1920895"/>
            <a:ext cx="5953210" cy="3016210"/>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L’agroécologie paysanne et solidaire ne consiste donc pas en un corps fixe de règles mais davantage en un ensemble de grands principes qui doivent faire l’objet d’une traduction spécifique adaptée aux réalités des territoires et aux besoins des populations locales. </a:t>
            </a:r>
          </a:p>
        </p:txBody>
      </p:sp>
    </p:spTree>
    <p:extLst>
      <p:ext uri="{BB962C8B-B14F-4D97-AF65-F5344CB8AC3E}">
        <p14:creationId xmlns:p14="http://schemas.microsoft.com/office/powerpoint/2010/main" val="328473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0"/>
            <a:ext cx="10298519" cy="6874261"/>
          </a:xfrm>
          <a:prstGeom prst="rect">
            <a:avLst/>
          </a:prstGeom>
        </p:spPr>
      </p:pic>
      <p:sp>
        <p:nvSpPr>
          <p:cNvPr id="13" name="Rectangle 2"/>
          <p:cNvSpPr>
            <a:spLocks/>
          </p:cNvSpPr>
          <p:nvPr/>
        </p:nvSpPr>
        <p:spPr bwMode="auto">
          <a:xfrm>
            <a:off x="2952478"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3182044"/>
            <a:ext cx="7922206" cy="861774"/>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L’agroécologie est un système rétrograde car basé sur des savoirs faire traditionnels ? </a:t>
            </a:r>
          </a:p>
        </p:txBody>
      </p:sp>
    </p:spTree>
    <p:extLst>
      <p:ext uri="{BB962C8B-B14F-4D97-AF65-F5344CB8AC3E}">
        <p14:creationId xmlns:p14="http://schemas.microsoft.com/office/powerpoint/2010/main" val="3030259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84751" y="-16261"/>
            <a:ext cx="10298519" cy="6874261"/>
          </a:xfrm>
          <a:prstGeom prst="rect">
            <a:avLst/>
          </a:prstGeom>
        </p:spPr>
      </p:pic>
      <p:sp>
        <p:nvSpPr>
          <p:cNvPr id="13" name="Rectangle 2"/>
          <p:cNvSpPr>
            <a:spLocks/>
          </p:cNvSpPr>
          <p:nvPr/>
        </p:nvSpPr>
        <p:spPr bwMode="auto">
          <a:xfrm>
            <a:off x="3986510" y="711711"/>
            <a:ext cx="11660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1938099"/>
            <a:ext cx="8312030" cy="3877985"/>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L’agroécologie se base sur les savoir-faire traditionnels et paysans (utilisation de semences et de matériel végétal adaptés aux conditions climatiques locales ; associations culturales complexes ; gestion responsable de l’eau…) , qui ont été validés depuis par la recherche ... Loin d’être rétrograde, une telle logique d’adaptation pousse à un réel effort d’innovation, tant dans la mise en place des techniques agronomiques et que dans la structuration des rapports sociaux. </a:t>
            </a:r>
          </a:p>
        </p:txBody>
      </p:sp>
    </p:spTree>
    <p:extLst>
      <p:ext uri="{BB962C8B-B14F-4D97-AF65-F5344CB8AC3E}">
        <p14:creationId xmlns:p14="http://schemas.microsoft.com/office/powerpoint/2010/main" val="19206224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705071" y="0"/>
            <a:ext cx="10298519" cy="6874261"/>
          </a:xfrm>
          <a:prstGeom prst="rect">
            <a:avLst/>
          </a:prstGeom>
        </p:spPr>
      </p:pic>
      <p:sp>
        <p:nvSpPr>
          <p:cNvPr id="13" name="Rectangle 2"/>
          <p:cNvSpPr>
            <a:spLocks/>
          </p:cNvSpPr>
          <p:nvPr/>
        </p:nvSpPr>
        <p:spPr bwMode="auto">
          <a:xfrm>
            <a:off x="2952478"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3182044"/>
            <a:ext cx="7922206" cy="861774"/>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L’agroécologie ne pourra cependant pas nourrir tout le monde ?</a:t>
            </a:r>
          </a:p>
        </p:txBody>
      </p:sp>
    </p:spTree>
    <p:extLst>
      <p:ext uri="{BB962C8B-B14F-4D97-AF65-F5344CB8AC3E}">
        <p14:creationId xmlns:p14="http://schemas.microsoft.com/office/powerpoint/2010/main" val="544489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3986510" y="711711"/>
            <a:ext cx="11660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1673940"/>
            <a:ext cx="7922206" cy="3877985"/>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Sachant que l’agriculture familiale produit déjà 70% de la nourriture mondiale en termes de valeur ; sachant d’autre part que le gaspillage agricole et alimentaire représente, selon le GIEC, un tiers de la production agricole  ; il apparaît donc que l’agroécologie paysanne et solidaire a bien la capacité de nourrir le monde... : elle permet en effet de produire davantage, tout en assurant une meilleure distribution des produits alimentaires.</a:t>
            </a:r>
          </a:p>
        </p:txBody>
      </p:sp>
    </p:spTree>
    <p:extLst>
      <p:ext uri="{BB962C8B-B14F-4D97-AF65-F5344CB8AC3E}">
        <p14:creationId xmlns:p14="http://schemas.microsoft.com/office/powerpoint/2010/main" val="770076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2952478"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3182045"/>
            <a:ext cx="7922206" cy="861774"/>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 ’Agroécologie ne passe pas obligatoirement par la vente locale ?</a:t>
            </a:r>
          </a:p>
        </p:txBody>
      </p:sp>
    </p:spTree>
    <p:extLst>
      <p:ext uri="{BB962C8B-B14F-4D97-AF65-F5344CB8AC3E}">
        <p14:creationId xmlns:p14="http://schemas.microsoft.com/office/powerpoint/2010/main" val="1976760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4016069" y="711711"/>
            <a:ext cx="1106971"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2966601"/>
            <a:ext cx="7922206" cy="1292662"/>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Aucun cahier des charges ne l’oblige mais l’agroécologie promeut les circuits courts.</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455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2952479"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2966601"/>
            <a:ext cx="7922206" cy="1292662"/>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L’Agroécologie accroit la vulnérabilité des populations aux changements climatiques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8570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3986511" y="711711"/>
            <a:ext cx="11660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2320270"/>
            <a:ext cx="7922206" cy="2585323"/>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L’agroécologie paysanne et solidaire présente de surcroît un nombre important de </a:t>
            </a:r>
            <a:r>
              <a:rPr kumimoji="0" lang="fr-FR" sz="2800" b="0" i="0" u="none" strike="noStrike" kern="1200" cap="none" spc="0" normalizeH="0" baseline="0" noProof="0" dirty="0" err="1">
                <a:ln>
                  <a:noFill/>
                </a:ln>
                <a:solidFill>
                  <a:srgbClr val="FFFFFF"/>
                </a:solidFill>
                <a:effectLst/>
                <a:uLnTx/>
                <a:uFillTx/>
                <a:latin typeface="Calibri" panose="020F0502020204030204"/>
                <a:ea typeface="+mn-ea"/>
                <a:cs typeface="+mn-cs"/>
              </a:rPr>
              <a:t>co</a:t>
            </a: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-bénéfices sociaux et environnementaux. Elle accroît la résilience des populations vulnérables face aux effets du changement climatique et garantit une libre utilisation des ressources naturelles à tous les petits producteurs</a:t>
            </a:r>
          </a:p>
        </p:txBody>
      </p:sp>
    </p:spTree>
    <p:extLst>
      <p:ext uri="{BB962C8B-B14F-4D97-AF65-F5344CB8AC3E}">
        <p14:creationId xmlns:p14="http://schemas.microsoft.com/office/powerpoint/2010/main" val="541501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2952479"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2474158"/>
            <a:ext cx="7922206" cy="2277547"/>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FFFFFF"/>
                </a:solidFill>
                <a:effectLst/>
                <a:uLnTx/>
                <a:uFillTx/>
                <a:latin typeface="Calibri" panose="020F0502020204030204"/>
                <a:ea typeface="+mn-ea"/>
                <a:cs typeface="+mn-cs"/>
              </a:rPr>
              <a:t>TAPSA</a:t>
            </a: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 le programme cofinancé par le CCFD-Terre solidaire et l’AFD, est l’acronyme de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Transition vers une agroécologie paysanne au service de la souveraineté alimentaire ?</a:t>
            </a:r>
          </a:p>
        </p:txBody>
      </p:sp>
    </p:spTree>
    <p:extLst>
      <p:ext uri="{BB962C8B-B14F-4D97-AF65-F5344CB8AC3E}">
        <p14:creationId xmlns:p14="http://schemas.microsoft.com/office/powerpoint/2010/main" val="1292573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2</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Depuis quand la faim mondiale est-elle à la hausse (2021)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10 ans</a:t>
            </a:r>
          </a:p>
        </p:txBody>
      </p:sp>
      <p:sp>
        <p:nvSpPr>
          <p:cNvPr id="17" name="object 5">
            <a:extLst>
              <a:ext uri="{FF2B5EF4-FFF2-40B4-BE49-F238E27FC236}">
                <a16:creationId xmlns:a16="http://schemas.microsoft.com/office/drawing/2014/main" id="{1A3B3EB5-59A2-4768-91FE-0A8148737EB9}"/>
              </a:ext>
            </a:extLst>
          </p:cNvPr>
          <p:cNvSpPr txBox="1"/>
          <p:nvPr/>
        </p:nvSpPr>
        <p:spPr>
          <a:xfrm>
            <a:off x="6075639" y="3930945"/>
            <a:ext cx="2909930" cy="369332"/>
          </a:xfrm>
          <a:prstGeom prst="rect">
            <a:avLst/>
          </a:prstGeom>
          <a:solidFill>
            <a:srgbClr val="000000">
              <a:alpha val="29020"/>
            </a:srgbClr>
          </a:solidFill>
        </p:spPr>
        <p:txBody>
          <a:bodyPr vert="horz" wrap="square" lIns="0" tIns="0" rIns="0" bIns="0" rtlCol="0" anchor="ctr">
            <a:spAutoFit/>
          </a:bodyPr>
          <a:lstStyle/>
          <a:p>
            <a:pPr algn="ctr" fontAlgn="base"/>
            <a:r>
              <a:rPr lang="fr-FR" dirty="0"/>
              <a:t>​</a:t>
            </a:r>
            <a:r>
              <a:rPr lang="fr-FR" sz="2400" dirty="0">
                <a:solidFill>
                  <a:schemeClr val="bg1"/>
                </a:solidFill>
                <a:latin typeface="Titillium Web" panose="00000500000000000000" pitchFamily="2" charset="0"/>
              </a:rPr>
              <a:t>2/ 15 ans</a:t>
            </a:r>
            <a:endParaRPr lang="en-US" sz="2400" dirty="0">
              <a:solidFill>
                <a:schemeClr val="bg1"/>
              </a:solidFill>
              <a:latin typeface="Titillium Web" panose="00000500000000000000" pitchFamily="2" charset="0"/>
            </a:endParaRPr>
          </a:p>
        </p:txBody>
      </p:sp>
      <p:sp>
        <p:nvSpPr>
          <p:cNvPr id="7" name="object 5">
            <a:extLst>
              <a:ext uri="{FF2B5EF4-FFF2-40B4-BE49-F238E27FC236}">
                <a16:creationId xmlns:a16="http://schemas.microsoft.com/office/drawing/2014/main" id="{9D14F895-AD1F-4136-A21D-10908F55A807}"/>
              </a:ext>
            </a:extLst>
          </p:cNvPr>
          <p:cNvSpPr txBox="1"/>
          <p:nvPr/>
        </p:nvSpPr>
        <p:spPr>
          <a:xfrm>
            <a:off x="2774310" y="5490092"/>
            <a:ext cx="2909930" cy="369332"/>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7 ans</a:t>
            </a:r>
            <a:endParaRPr lang="fr-FR" altLang="fr-FR" sz="2400" dirty="0">
              <a:solidFill>
                <a:schemeClr val="bg1"/>
              </a:solidFill>
              <a:latin typeface="Titillium Web" panose="00000500000000000000" pitchFamily="2" charset="0"/>
              <a:sym typeface="Copperplate" pitchFamily="-106" charset="0"/>
            </a:endParaRPr>
          </a:p>
        </p:txBody>
      </p:sp>
    </p:spTree>
    <p:extLst>
      <p:ext uri="{BB962C8B-B14F-4D97-AF65-F5344CB8AC3E}">
        <p14:creationId xmlns:p14="http://schemas.microsoft.com/office/powerpoint/2010/main" val="2194294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4016070" y="711711"/>
            <a:ext cx="1106971"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1827827"/>
            <a:ext cx="7922206" cy="3570208"/>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3600" b="1" i="0" u="none" strike="noStrike" kern="1200" cap="none" spc="0" normalizeH="0" baseline="0" noProof="0" dirty="0">
                <a:ln>
                  <a:noFill/>
                </a:ln>
                <a:solidFill>
                  <a:srgbClr val="FFFFFF"/>
                </a:solidFill>
                <a:effectLst/>
                <a:uLnTx/>
                <a:uFillTx/>
                <a:latin typeface="Calibri" panose="020F0502020204030204"/>
                <a:ea typeface="+mn-ea"/>
                <a:cs typeface="+mn-cs"/>
              </a:rPr>
              <a:t>TAPSA :</a:t>
            </a:r>
            <a:endPar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 le programme cofinancé par le CCFD-Terre solidaire et l’AFD, est l’acronyme de Transition vers une agroécologie paysanne au service de la souveraineté alimentaire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Lato" panose="020F0502020204030203" pitchFamily="34" charset="0"/>
                <a:ea typeface="+mn-ea"/>
                <a:cs typeface="+mn-cs"/>
              </a:rPr>
              <a:t>L’objectif général du </a:t>
            </a:r>
            <a:r>
              <a:rPr kumimoji="0" lang="fr-FR" sz="2800" b="1" i="0" u="none" strike="noStrike" kern="1200" cap="none" spc="0" normalizeH="0" baseline="0" noProof="0" dirty="0">
                <a:ln>
                  <a:noFill/>
                </a:ln>
                <a:solidFill>
                  <a:srgbClr val="FFFFFF"/>
                </a:solidFill>
                <a:effectLst/>
                <a:uLnTx/>
                <a:uFillTx/>
                <a:latin typeface="Lato" panose="020F0502020204030203" pitchFamily="34" charset="0"/>
                <a:ea typeface="+mn-ea"/>
                <a:cs typeface="+mn-cs"/>
              </a:rPr>
              <a:t>TAPSA</a:t>
            </a:r>
            <a:r>
              <a:rPr kumimoji="0" lang="fr-FR" sz="2800" b="0" i="0" u="none" strike="noStrike" kern="1200" cap="none" spc="0" normalizeH="0" baseline="0" noProof="0" dirty="0">
                <a:ln>
                  <a:noFill/>
                </a:ln>
                <a:solidFill>
                  <a:srgbClr val="FFFFFF"/>
                </a:solidFill>
                <a:effectLst/>
                <a:uLnTx/>
                <a:uFillTx/>
                <a:latin typeface="Lato" panose="020F0502020204030203" pitchFamily="34" charset="0"/>
                <a:ea typeface="+mn-ea"/>
                <a:cs typeface="+mn-cs"/>
              </a:rPr>
              <a:t> est de contribuer à la souveraineté alimentaire au sein des territoires, grâce à l’agroécologie.</a:t>
            </a:r>
            <a:endPar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78362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2952479"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608450" y="3397487"/>
            <a:ext cx="8433950" cy="430887"/>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L’agroécologie et spiritualité : deux approches sans lien ?</a:t>
            </a:r>
          </a:p>
        </p:txBody>
      </p:sp>
    </p:spTree>
    <p:extLst>
      <p:ext uri="{BB962C8B-B14F-4D97-AF65-F5344CB8AC3E}">
        <p14:creationId xmlns:p14="http://schemas.microsoft.com/office/powerpoint/2010/main" val="4182091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3986511" y="711711"/>
            <a:ext cx="11660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271685" y="2019378"/>
            <a:ext cx="9682480" cy="3877985"/>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Pour l’Eglise catholique, « Donner à manger aux affamés (Mt. 25, 35) est un impératif éthique pour l’Église universelle »11. Dans l’Encyclique </a:t>
            </a:r>
            <a:r>
              <a:rPr kumimoji="0" lang="fr-FR" sz="2800" b="0" i="0" u="none" strike="noStrike" kern="1200" cap="none" spc="0" normalizeH="0" baseline="0" noProof="0" dirty="0" err="1">
                <a:ln>
                  <a:noFill/>
                </a:ln>
                <a:solidFill>
                  <a:srgbClr val="FFFFFF"/>
                </a:solidFill>
                <a:effectLst/>
                <a:uLnTx/>
                <a:uFillTx/>
                <a:latin typeface="Calibri" panose="020F0502020204030204"/>
                <a:ea typeface="+mn-ea"/>
                <a:cs typeface="+mn-cs"/>
              </a:rPr>
              <a:t>Laudato</a:t>
            </a:r>
            <a:r>
              <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rPr>
              <a:t> Si’, le Pape François inscrit ainsi directement la souveraineté et la sécurité alimentaires dans une approche systémique, en ce qu’elles permettent de défendre de front la justice sociale, économique et environnementale. Il appelle alors à protéger les biens communs environnementaux, fruits de notre « maison commune » qui bien souvent conditionnent l’accès des populations à l’alimentation</a:t>
            </a:r>
          </a:p>
        </p:txBody>
      </p:sp>
    </p:spTree>
    <p:extLst>
      <p:ext uri="{BB962C8B-B14F-4D97-AF65-F5344CB8AC3E}">
        <p14:creationId xmlns:p14="http://schemas.microsoft.com/office/powerpoint/2010/main" val="693490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2952479" y="711711"/>
            <a:ext cx="3234155"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 OU FAUX</a:t>
            </a:r>
          </a:p>
        </p:txBody>
      </p:sp>
      <p:sp>
        <p:nvSpPr>
          <p:cNvPr id="14" name="object 5">
            <a:extLst>
              <a:ext uri="{FF2B5EF4-FFF2-40B4-BE49-F238E27FC236}">
                <a16:creationId xmlns:a16="http://schemas.microsoft.com/office/drawing/2014/main" id="{A214C9CE-5292-459E-81F7-F8A3F84CC90E}"/>
              </a:ext>
            </a:extLst>
          </p:cNvPr>
          <p:cNvSpPr txBox="1"/>
          <p:nvPr/>
        </p:nvSpPr>
        <p:spPr>
          <a:xfrm>
            <a:off x="703675" y="2639396"/>
            <a:ext cx="7891685" cy="1723549"/>
          </a:xfrm>
          <a:prstGeom prst="rect">
            <a:avLst/>
          </a:prstGeom>
          <a:solidFill>
            <a:srgbClr val="000000">
              <a:alpha val="29020"/>
            </a:srgbClr>
          </a:solidFill>
        </p:spPr>
        <p:txBody>
          <a:bodyPr vert="horz" wrap="square" lIns="0" tIns="0" rIns="0" bIns="0" rtlCol="0" anchor="ctr">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L’ Agroécologie est une approche globale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fr-FR" sz="2800" b="1" i="0" u="none" strike="noStrike" kern="1200" cap="none" spc="0" normalizeH="0" baseline="0" noProof="0" dirty="0">
                <a:ln>
                  <a:noFill/>
                </a:ln>
                <a:solidFill>
                  <a:srgbClr val="FFFFFF"/>
                </a:solidFill>
                <a:effectLst/>
                <a:uLnTx/>
                <a:uFillTx/>
                <a:latin typeface="Calibri" panose="020F0502020204030204"/>
                <a:ea typeface="+mn-ea"/>
                <a:cs typeface="+mn-cs"/>
              </a:rPr>
              <a:t>Ses 4 principes sont : économie, environnement, socio-culturel et politique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fr-FR" sz="2800" b="0" i="0" u="none" strike="noStrike" kern="1200" cap="none" spc="0" normalizeH="0" baseline="0" noProof="0" dirty="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8125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694911" y="-20320"/>
            <a:ext cx="10298519" cy="6874261"/>
          </a:xfrm>
          <a:prstGeom prst="rect">
            <a:avLst/>
          </a:prstGeom>
        </p:spPr>
      </p:pic>
      <p:sp>
        <p:nvSpPr>
          <p:cNvPr id="13" name="Rectangle 2"/>
          <p:cNvSpPr>
            <a:spLocks/>
          </p:cNvSpPr>
          <p:nvPr/>
        </p:nvSpPr>
        <p:spPr bwMode="auto">
          <a:xfrm>
            <a:off x="3782392" y="122431"/>
            <a:ext cx="1106971"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fr-FR" sz="4500" b="1" i="0" u="none" strike="noStrike" kern="1200" cap="none" spc="0" normalizeH="0" baseline="0" noProof="0" dirty="0">
                <a:ln>
                  <a:noFill/>
                </a:ln>
                <a:solidFill>
                  <a:srgbClr val="FF6620"/>
                </a:solidFill>
                <a:effectLst/>
                <a:uLnTx/>
                <a:uFillTx/>
                <a:latin typeface="Futura Condensed BQ" pitchFamily="50" charset="0"/>
                <a:ea typeface="ヒラギノ角ゴ ProN W3" pitchFamily="-106" charset="-128"/>
                <a:cs typeface="Arial"/>
                <a:sym typeface="Copperplate" pitchFamily="-106" charset="0"/>
              </a:rPr>
              <a:t>VRAI</a:t>
            </a:r>
          </a:p>
        </p:txBody>
      </p:sp>
      <p:pic>
        <p:nvPicPr>
          <p:cNvPr id="6" name="Image 5">
            <a:extLst>
              <a:ext uri="{FF2B5EF4-FFF2-40B4-BE49-F238E27FC236}">
                <a16:creationId xmlns:a16="http://schemas.microsoft.com/office/drawing/2014/main" id="{CCE650E5-B7A3-4680-A125-00E608F2C99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04405" y="930333"/>
            <a:ext cx="6262944" cy="5805236"/>
          </a:xfrm>
          <a:prstGeom prst="rect">
            <a:avLst/>
          </a:prstGeom>
        </p:spPr>
      </p:pic>
    </p:spTree>
    <p:extLst>
      <p:ext uri="{BB962C8B-B14F-4D97-AF65-F5344CB8AC3E}">
        <p14:creationId xmlns:p14="http://schemas.microsoft.com/office/powerpoint/2010/main" val="351199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057560" y="294611"/>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476712" y="749557"/>
            <a:ext cx="7920579" cy="848823"/>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3600" b="0" i="0" u="none" strike="noStrike" kern="1200" cap="none" spc="0" normalizeH="0" baseline="0" noProof="0" dirty="0">
                <a:ln>
                  <a:noFill/>
                </a:ln>
                <a:solidFill>
                  <a:prstClr val="white"/>
                </a:solidFill>
                <a:effectLst/>
                <a:uLnTx/>
                <a:uFillTx/>
                <a:latin typeface="Futura Condensed BQ"/>
                <a:ea typeface="+mn-ea"/>
                <a:cs typeface="Arial"/>
              </a:rPr>
              <a:t>L’agroécologie paysanne et solidaire</a:t>
            </a:r>
            <a:r>
              <a:rPr kumimoji="0" lang="fr-FR" sz="2400" b="0" i="0" u="none" strike="noStrike" kern="1200" cap="none" spc="0" normalizeH="0" baseline="0" noProof="0" dirty="0">
                <a:ln>
                  <a:noFill/>
                </a:ln>
                <a:solidFill>
                  <a:prstClr val="white"/>
                </a:solidFill>
                <a:effectLst/>
                <a:uLnTx/>
                <a:uFillTx/>
                <a:latin typeface="Futura Condensed BQ"/>
                <a:ea typeface="+mn-ea"/>
                <a:cs typeface="Arial"/>
              </a:rPr>
              <a:t>, porte d’entrée vers la Souveraineté alimentaire </a:t>
            </a:r>
            <a:endParaRPr kumimoji="0" lang="fr-FR" sz="3600" b="0" i="0" u="none" strike="noStrike" kern="1200" cap="none" spc="0" normalizeH="0" baseline="0" noProof="0" dirty="0">
              <a:ln>
                <a:noFill/>
              </a:ln>
              <a:solidFill>
                <a:prstClr val="white"/>
              </a:solidFill>
              <a:effectLst/>
              <a:uLnTx/>
              <a:uFillTx/>
              <a:latin typeface="Futura Condensed BQ"/>
              <a:ea typeface="+mn-ea"/>
              <a:cs typeface="Arial"/>
            </a:endParaRP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02547" y="197469"/>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602547" y="2145187"/>
            <a:ext cx="7911415" cy="4447179"/>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r>
              <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rPr>
              <a:t>Pour le CCFD-Terre Solidaire, l’agroécologie paysanne et solidaire est une approche globale de l’agriculture – et plus largement des sociétés. </a:t>
            </a:r>
          </a:p>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endParaRPr>
          </a:p>
          <a:p>
            <a:pPr marL="9525" marR="0" lvl="0" indent="0" algn="l" defTabSz="685800" rtl="0" eaLnBrk="1" fontAlgn="auto" latinLnBrk="0" hangingPunct="1">
              <a:lnSpc>
                <a:spcPct val="110000"/>
              </a:lnSpc>
              <a:spcBef>
                <a:spcPts val="75"/>
              </a:spcBef>
              <a:spcAft>
                <a:spcPts val="0"/>
              </a:spcAft>
              <a:buClrTx/>
              <a:buSzTx/>
              <a:buFontTx/>
              <a:buNone/>
              <a:tabLst/>
              <a:defRPr/>
            </a:pPr>
            <a:r>
              <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rPr>
              <a:t>Elle vise à favoriser l’émergence de systèmes agricoles et alimentaires équitables, permettant aux </a:t>
            </a:r>
            <a:r>
              <a:rPr kumimoji="0" lang="fr-FR" sz="2000" b="0" i="0" u="none" strike="noStrike" kern="0" cap="none" spc="0" normalizeH="0" baseline="0" noProof="0" dirty="0" err="1">
                <a:ln>
                  <a:noFill/>
                </a:ln>
                <a:solidFill>
                  <a:prstClr val="white"/>
                </a:solidFill>
                <a:effectLst/>
                <a:uLnTx/>
                <a:uFillTx/>
                <a:latin typeface="Futura Book" pitchFamily="50" charset="0"/>
                <a:ea typeface="+mj-ea"/>
                <a:cs typeface="Arial"/>
              </a:rPr>
              <a:t>paysan·ne·s</a:t>
            </a:r>
            <a:r>
              <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rPr>
              <a:t> de vivre de leur métier, et à l’ensemble de l’humanité d’avoir accès à des produits de qualité.</a:t>
            </a:r>
          </a:p>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endParaRPr>
          </a:p>
          <a:p>
            <a:pPr marL="9525" marR="0" lvl="0" indent="0" algn="l" defTabSz="685800" rtl="0" eaLnBrk="1" fontAlgn="auto" latinLnBrk="0" hangingPunct="1">
              <a:lnSpc>
                <a:spcPct val="110000"/>
              </a:lnSpc>
              <a:spcBef>
                <a:spcPts val="75"/>
              </a:spcBef>
              <a:spcAft>
                <a:spcPts val="0"/>
              </a:spcAft>
              <a:buClrTx/>
              <a:buSzTx/>
              <a:buFontTx/>
              <a:buNone/>
              <a:tabLst/>
              <a:defRPr/>
            </a:pPr>
            <a:r>
              <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rPr>
              <a:t>Elle vise indissociablement à gérer de façon juste et responsable les biens communs que sont l’eau, la terre, l’air, la biodiversité et le climat.</a:t>
            </a:r>
          </a:p>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2000" b="0" i="0" u="none" strike="noStrike" kern="0" cap="none" spc="0" normalizeH="0" baseline="0" noProof="0" dirty="0">
              <a:ln>
                <a:noFill/>
              </a:ln>
              <a:solidFill>
                <a:prstClr val="white"/>
              </a:solidFill>
              <a:effectLst/>
              <a:uLnTx/>
              <a:uFillTx/>
              <a:latin typeface="Futura Book" pitchFamily="50" charset="0"/>
              <a:ea typeface="+mj-ea"/>
              <a:cs typeface="Arial"/>
            </a:endParaRPr>
          </a:p>
        </p:txBody>
      </p:sp>
    </p:spTree>
    <p:extLst>
      <p:ext uri="{BB962C8B-B14F-4D97-AF65-F5344CB8AC3E}">
        <p14:creationId xmlns:p14="http://schemas.microsoft.com/office/powerpoint/2010/main" val="2727859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7">
            <a:extLst>
              <a:ext uri="{FF2B5EF4-FFF2-40B4-BE49-F238E27FC236}">
                <a16:creationId xmlns:a16="http://schemas.microsoft.com/office/drawing/2014/main" id="{AF2634A1-C34F-4D2F-98FE-20E6871E174D}"/>
              </a:ext>
            </a:extLst>
          </p:cNvPr>
          <p:cNvSpPr/>
          <p:nvPr/>
        </p:nvSpPr>
        <p:spPr>
          <a:xfrm>
            <a:off x="7453816" y="87192"/>
            <a:ext cx="1474729" cy="685800"/>
          </a:xfrm>
          <a:prstGeom prst="rect">
            <a:avLst/>
          </a:prstGeom>
          <a:blipFill>
            <a:blip r:embed="rId3" cstate="email">
              <a:extLst>
                <a:ext uri="{28A0092B-C50C-407E-A947-70E740481C1C}">
                  <a14:useLocalDpi xmlns:a14="http://schemas.microsoft.com/office/drawing/2010/main"/>
                </a:ext>
              </a:extLst>
            </a:blip>
            <a:stretch>
              <a:fillRect/>
            </a:stretch>
          </a:blip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object 5">
            <a:extLst>
              <a:ext uri="{FF2B5EF4-FFF2-40B4-BE49-F238E27FC236}">
                <a16:creationId xmlns:a16="http://schemas.microsoft.com/office/drawing/2014/main" id="{B96BDD30-266E-4E19-850D-6CBC085B5C57}"/>
              </a:ext>
            </a:extLst>
          </p:cNvPr>
          <p:cNvSpPr txBox="1"/>
          <p:nvPr/>
        </p:nvSpPr>
        <p:spPr>
          <a:xfrm>
            <a:off x="215455" y="468431"/>
            <a:ext cx="7920579" cy="937757"/>
          </a:xfrm>
          <a:prstGeom prst="rect">
            <a:avLst/>
          </a:prstGeom>
        </p:spPr>
        <p:txBody>
          <a:bodyPr vert="horz" wrap="square" lIns="0" tIns="183833" rIns="0" bIns="0" rtlCol="0" anchor="t">
            <a:spAutoFit/>
          </a:bodyPr>
          <a:lstStyle/>
          <a:p>
            <a:pPr marL="9525" marR="3810" lvl="0" indent="0" algn="l" defTabSz="685800" rtl="0" eaLnBrk="1" fontAlgn="auto" latinLnBrk="0" hangingPunct="1">
              <a:lnSpc>
                <a:spcPct val="70000"/>
              </a:lnSpc>
              <a:spcBef>
                <a:spcPts val="1448"/>
              </a:spcBef>
              <a:spcAft>
                <a:spcPts val="0"/>
              </a:spcAft>
              <a:buClrTx/>
              <a:buSzTx/>
              <a:buFontTx/>
              <a:buNone/>
              <a:tabLst/>
              <a:defRPr/>
            </a:pPr>
            <a:r>
              <a:rPr kumimoji="0" lang="fr-FR" sz="4000" b="0" i="0" u="none" strike="noStrike" kern="1200" cap="none" spc="0" normalizeH="0" baseline="0" noProof="0" dirty="0">
                <a:ln>
                  <a:noFill/>
                </a:ln>
                <a:solidFill>
                  <a:prstClr val="white"/>
                </a:solidFill>
                <a:effectLst/>
                <a:uLnTx/>
                <a:uFillTx/>
                <a:latin typeface="Futura Condensed BQ"/>
                <a:ea typeface="+mn-ea"/>
                <a:cs typeface="Arial"/>
              </a:rPr>
              <a:t>L’agroécologie paysanne et solidaire</a:t>
            </a:r>
            <a:r>
              <a:rPr kumimoji="0" lang="fr-FR" sz="2800" b="0" i="0" u="none" strike="noStrike" kern="1200" cap="none" spc="0" normalizeH="0" baseline="0" noProof="0" dirty="0">
                <a:ln>
                  <a:noFill/>
                </a:ln>
                <a:solidFill>
                  <a:prstClr val="white"/>
                </a:solidFill>
                <a:effectLst/>
                <a:uLnTx/>
                <a:uFillTx/>
                <a:latin typeface="Futura Condensed BQ"/>
                <a:ea typeface="+mn-ea"/>
                <a:cs typeface="Arial"/>
              </a:rPr>
              <a:t>, porte d’entrée vers la Souveraineté alimentaire </a:t>
            </a:r>
            <a:endParaRPr kumimoji="0" lang="fr-FR" sz="4000" b="0" i="0" u="none" strike="noStrike" kern="1200" cap="none" spc="0" normalizeH="0" baseline="0" noProof="0" dirty="0">
              <a:ln>
                <a:noFill/>
              </a:ln>
              <a:solidFill>
                <a:prstClr val="white"/>
              </a:solidFill>
              <a:effectLst/>
              <a:uLnTx/>
              <a:uFillTx/>
              <a:latin typeface="Futura Condensed BQ"/>
              <a:ea typeface="+mn-ea"/>
              <a:cs typeface="Arial"/>
            </a:endParaRPr>
          </a:p>
        </p:txBody>
      </p:sp>
      <p:sp>
        <p:nvSpPr>
          <p:cNvPr id="4" name="object 4">
            <a:extLst>
              <a:ext uri="{FF2B5EF4-FFF2-40B4-BE49-F238E27FC236}">
                <a16:creationId xmlns:a16="http://schemas.microsoft.com/office/drawing/2014/main" id="{C90871FF-9B9E-4D2D-B0D5-B80BA40B8A2C}"/>
              </a:ext>
            </a:extLst>
          </p:cNvPr>
          <p:cNvSpPr/>
          <p:nvPr/>
        </p:nvSpPr>
        <p:spPr>
          <a:xfrm>
            <a:off x="611711" y="1654097"/>
            <a:ext cx="7920579" cy="27000"/>
          </a:xfrm>
          <a:custGeom>
            <a:avLst/>
            <a:gdLst/>
            <a:ahLst/>
            <a:cxnLst/>
            <a:rect l="l" t="t" r="r" b="b"/>
            <a:pathLst>
              <a:path w="16231869" h="41275">
                <a:moveTo>
                  <a:pt x="16231312" y="40688"/>
                </a:moveTo>
                <a:lnTo>
                  <a:pt x="0" y="40688"/>
                </a:lnTo>
                <a:lnTo>
                  <a:pt x="0" y="0"/>
                </a:lnTo>
                <a:lnTo>
                  <a:pt x="16061887" y="0"/>
                </a:lnTo>
                <a:lnTo>
                  <a:pt x="16231312" y="0"/>
                </a:lnTo>
                <a:lnTo>
                  <a:pt x="16231312" y="40688"/>
                </a:lnTo>
                <a:close/>
              </a:path>
            </a:pathLst>
          </a:custGeom>
          <a:solidFill>
            <a:srgbClr val="FFFFFF"/>
          </a:solidFill>
        </p:spPr>
        <p:txBody>
          <a:bodyPr wrap="square" lIns="0" tIns="0" rIns="0" bIns="0" rtlCol="0"/>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sz="135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object 14">
            <a:extLst>
              <a:ext uri="{FF2B5EF4-FFF2-40B4-BE49-F238E27FC236}">
                <a16:creationId xmlns:a16="http://schemas.microsoft.com/office/drawing/2014/main" id="{BBE8771B-DBA2-4496-82EB-46445CBF89A8}"/>
              </a:ext>
            </a:extLst>
          </p:cNvPr>
          <p:cNvSpPr txBox="1"/>
          <p:nvPr/>
        </p:nvSpPr>
        <p:spPr>
          <a:xfrm>
            <a:off x="602547" y="197469"/>
            <a:ext cx="4051730" cy="194284"/>
          </a:xfrm>
          <a:prstGeom prst="rect">
            <a:avLst/>
          </a:prstGeom>
        </p:spPr>
        <p:txBody>
          <a:bodyPr vert="horz" wrap="square" lIns="0" tIns="9525" rIns="0" bIns="0" rtlCol="0">
            <a:spAutoFit/>
          </a:bodyPr>
          <a:lstStyle/>
          <a:p>
            <a:pPr marL="9525" marR="0" lvl="0" indent="0" algn="l" defTabSz="685800" rtl="0" eaLnBrk="1" fontAlgn="auto" latinLnBrk="0" hangingPunct="1">
              <a:lnSpc>
                <a:spcPct val="100000"/>
              </a:lnSpc>
              <a:spcBef>
                <a:spcPts val="75"/>
              </a:spcBef>
              <a:spcAft>
                <a:spcPts val="0"/>
              </a:spcAft>
              <a:buClrTx/>
              <a:buSzTx/>
              <a:buFontTx/>
              <a:buNone/>
              <a:tabLst/>
              <a:defRPr/>
            </a:pPr>
            <a:r>
              <a:rPr kumimoji="0" lang="fr-FR" sz="1200" b="0" i="0" u="none" strike="noStrike" kern="1200" cap="none" spc="0" normalizeH="0" baseline="0" noProof="0" dirty="0">
                <a:ln>
                  <a:noFill/>
                </a:ln>
                <a:solidFill>
                  <a:srgbClr val="FFFFFF"/>
                </a:solidFill>
                <a:effectLst/>
                <a:uLnTx/>
                <a:uFillTx/>
                <a:latin typeface="Futura Book" pitchFamily="50" charset="0"/>
                <a:ea typeface="+mn-ea"/>
                <a:cs typeface="Arial"/>
              </a:rPr>
              <a:t>Thématique souveraineté alimentaire : présentation</a:t>
            </a:r>
            <a:endParaRPr kumimoji="0" lang="fr-FR" sz="1200" b="0" i="0" u="none" strike="noStrike" kern="1200" cap="none" spc="0" normalizeH="0" baseline="0" noProof="0" dirty="0">
              <a:ln>
                <a:noFill/>
              </a:ln>
              <a:solidFill>
                <a:prstClr val="black"/>
              </a:solidFill>
              <a:effectLst/>
              <a:uLnTx/>
              <a:uFillTx/>
              <a:latin typeface="Futura Book" pitchFamily="50" charset="0"/>
              <a:ea typeface="+mn-ea"/>
              <a:cs typeface="Arial"/>
            </a:endParaRPr>
          </a:p>
        </p:txBody>
      </p:sp>
      <p:sp>
        <p:nvSpPr>
          <p:cNvPr id="9" name="object 7">
            <a:extLst>
              <a:ext uri="{FF2B5EF4-FFF2-40B4-BE49-F238E27FC236}">
                <a16:creationId xmlns:a16="http://schemas.microsoft.com/office/drawing/2014/main" id="{64B3D454-540D-4A97-A16A-E04EEDA638C4}"/>
              </a:ext>
            </a:extLst>
          </p:cNvPr>
          <p:cNvSpPr txBox="1">
            <a:spLocks/>
          </p:cNvSpPr>
          <p:nvPr/>
        </p:nvSpPr>
        <p:spPr>
          <a:xfrm>
            <a:off x="326569" y="1495683"/>
            <a:ext cx="8205720" cy="4969117"/>
          </a:xfrm>
          <a:prstGeom prst="rect">
            <a:avLst/>
          </a:prstGeom>
        </p:spPr>
        <p:txBody>
          <a:bodyPr vert="horz" wrap="square" lIns="0" tIns="9525" rIns="0" bIns="0" rtlCol="0" anchor="t">
            <a:spAutoFit/>
          </a:bodyPr>
          <a:lstStyle>
            <a:defPPr>
              <a:defRPr lang="fr-FR"/>
            </a:defPPr>
            <a:lvl1pPr marL="12700" algn="just">
              <a:spcBef>
                <a:spcPts val="100"/>
              </a:spcBef>
              <a:defRPr sz="2600" b="0" i="0" kern="0">
                <a:solidFill>
                  <a:schemeClr val="bg1"/>
                </a:solidFill>
                <a:latin typeface="Futura Book" pitchFamily="50" charset="0"/>
                <a:ea typeface="+mj-ea"/>
                <a:cs typeface="Arial"/>
              </a:defRPr>
            </a:lvl1pPr>
          </a:lstStyle>
          <a:p>
            <a:pPr marL="9525" marR="0" lvl="0" indent="0" algn="l" defTabSz="685800" rtl="0" eaLnBrk="1" fontAlgn="auto" latinLnBrk="0" hangingPunct="1">
              <a:lnSpc>
                <a:spcPct val="110000"/>
              </a:lnSpc>
              <a:spcBef>
                <a:spcPts val="75"/>
              </a:spcBef>
              <a:spcAft>
                <a:spcPts val="0"/>
              </a:spcAft>
              <a:buClrTx/>
              <a:buSzTx/>
              <a:buFontTx/>
              <a:buNone/>
              <a:tabLst/>
              <a:defRPr/>
            </a:pPr>
            <a:endPar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endParaRPr>
          </a:p>
          <a:p>
            <a:pPr marL="9525" marR="0" lvl="0" indent="0" algn="l" defTabSz="685800" rtl="0" eaLnBrk="1" fontAlgn="auto" latinLnBrk="0" hangingPunct="1">
              <a:lnSpc>
                <a:spcPct val="110000"/>
              </a:lnSpc>
              <a:spcBef>
                <a:spcPts val="75"/>
              </a:spcBef>
              <a:spcAft>
                <a:spcPts val="0"/>
              </a:spcAft>
              <a:buClrTx/>
              <a:buSzTx/>
              <a:buFontTx/>
              <a:buNone/>
              <a:tabLst/>
              <a:defRPr/>
            </a:pPr>
            <a:r>
              <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rPr>
              <a:t>L’agroécologie paysanne et solidaire promeut :</a:t>
            </a:r>
          </a:p>
          <a:p>
            <a:pPr marL="295275" marR="0" lvl="0" indent="-285750" algn="l" defTabSz="685800" rtl="0" eaLnBrk="1" fontAlgn="auto" latinLnBrk="0" hangingPunct="1">
              <a:lnSpc>
                <a:spcPct val="110000"/>
              </a:lnSpc>
              <a:spcBef>
                <a:spcPts val="75"/>
              </a:spcBef>
              <a:spcAft>
                <a:spcPts val="0"/>
              </a:spcAft>
              <a:buClrTx/>
              <a:buSzTx/>
              <a:buFontTx/>
              <a:buChar char="-"/>
              <a:tabLst/>
              <a:defRPr/>
            </a:pPr>
            <a:r>
              <a:rPr kumimoji="0" lang="fr-FR" sz="1700" b="1" i="0" u="none" strike="noStrike" kern="0" cap="none" spc="0" normalizeH="0" baseline="0" noProof="0" dirty="0">
                <a:ln>
                  <a:noFill/>
                </a:ln>
                <a:solidFill>
                  <a:prstClr val="white"/>
                </a:solidFill>
                <a:effectLst/>
                <a:uLnTx/>
                <a:uFillTx/>
                <a:latin typeface="Futura Book" pitchFamily="50" charset="0"/>
                <a:ea typeface="+mj-ea"/>
                <a:cs typeface="Arial"/>
              </a:rPr>
              <a:t>des agricultures diversifiées qui s’appuient sur les synergies naturelles entre espèces plutôt que sur les intrants de synthèse ;</a:t>
            </a:r>
          </a:p>
          <a:p>
            <a:pPr marL="295275" marR="0" lvl="0" indent="-285750" algn="l" defTabSz="685800" rtl="0" eaLnBrk="1" fontAlgn="auto" latinLnBrk="0" hangingPunct="1">
              <a:lnSpc>
                <a:spcPct val="110000"/>
              </a:lnSpc>
              <a:spcBef>
                <a:spcPts val="75"/>
              </a:spcBef>
              <a:spcAft>
                <a:spcPts val="0"/>
              </a:spcAft>
              <a:buClrTx/>
              <a:buSzTx/>
              <a:buFontTx/>
              <a:buChar char="-"/>
              <a:tabLst/>
              <a:defRPr/>
            </a:pPr>
            <a:r>
              <a:rPr kumimoji="0" lang="fr-FR" sz="1700" b="1" i="0" u="none" strike="noStrike" kern="0" cap="none" spc="0" normalizeH="0" baseline="0" noProof="0" dirty="0">
                <a:ln>
                  <a:noFill/>
                </a:ln>
                <a:solidFill>
                  <a:prstClr val="white"/>
                </a:solidFill>
                <a:effectLst/>
                <a:uLnTx/>
                <a:uFillTx/>
                <a:latin typeface="Futura Book" pitchFamily="50" charset="0"/>
                <a:ea typeface="+mj-ea"/>
                <a:cs typeface="Arial"/>
              </a:rPr>
              <a:t>des systèmes alimentaires diversifiés gérés de façon concertée et davantage ancrés dans les territoires dans une perspective de souveraineté alimentaire ;</a:t>
            </a:r>
          </a:p>
          <a:p>
            <a:pPr marL="295275" marR="0" lvl="0" indent="-285750" algn="l" defTabSz="685800" rtl="0" eaLnBrk="1" fontAlgn="auto" latinLnBrk="0" hangingPunct="1">
              <a:lnSpc>
                <a:spcPct val="110000"/>
              </a:lnSpc>
              <a:spcBef>
                <a:spcPts val="75"/>
              </a:spcBef>
              <a:spcAft>
                <a:spcPts val="0"/>
              </a:spcAft>
              <a:buClrTx/>
              <a:buSzTx/>
              <a:buFontTx/>
              <a:buChar char="-"/>
              <a:tabLst/>
              <a:defRPr/>
            </a:pPr>
            <a:r>
              <a:rPr kumimoji="0" lang="fr-FR" sz="1700" b="1" i="0" u="none" strike="noStrike" kern="0" cap="none" spc="0" normalizeH="0" baseline="0" noProof="0" dirty="0">
                <a:ln>
                  <a:noFill/>
                </a:ln>
                <a:solidFill>
                  <a:prstClr val="white"/>
                </a:solidFill>
                <a:effectLst/>
                <a:uLnTx/>
                <a:uFillTx/>
                <a:latin typeface="Futura Book" pitchFamily="50" charset="0"/>
                <a:ea typeface="+mj-ea"/>
                <a:cs typeface="Arial"/>
              </a:rPr>
              <a:t>des politiques publiques et une régulation de l’économie mondiale contre la détérioration sociale et environnementale, et pour plus de solidarité.</a:t>
            </a:r>
          </a:p>
          <a:p>
            <a:pPr marL="295275" marR="0" lvl="0" indent="-285750" algn="l" defTabSz="685800" rtl="0" eaLnBrk="1" fontAlgn="auto" latinLnBrk="0" hangingPunct="1">
              <a:lnSpc>
                <a:spcPct val="110000"/>
              </a:lnSpc>
              <a:spcBef>
                <a:spcPts val="75"/>
              </a:spcBef>
              <a:spcAft>
                <a:spcPts val="0"/>
              </a:spcAft>
              <a:buClrTx/>
              <a:buSzTx/>
              <a:buFontTx/>
              <a:buChar char="-"/>
              <a:tabLst/>
              <a:defRPr/>
            </a:pPr>
            <a:endParaRPr kumimoji="0" lang="fr-FR" sz="1700" b="1" i="0" u="none" strike="noStrike" kern="0" cap="none" spc="0" normalizeH="0" baseline="0" noProof="0" dirty="0">
              <a:ln>
                <a:noFill/>
              </a:ln>
              <a:solidFill>
                <a:prstClr val="white"/>
              </a:solidFill>
              <a:effectLst/>
              <a:uLnTx/>
              <a:uFillTx/>
              <a:latin typeface="Futura Book" pitchFamily="50" charset="0"/>
              <a:ea typeface="+mj-ea"/>
              <a:cs typeface="Arial"/>
            </a:endParaRPr>
          </a:p>
          <a:p>
            <a:pPr marL="9525" marR="0" lvl="0" indent="0" algn="l" defTabSz="685800" rtl="0" eaLnBrk="1" fontAlgn="auto" latinLnBrk="0" hangingPunct="1">
              <a:lnSpc>
                <a:spcPct val="110000"/>
              </a:lnSpc>
              <a:spcBef>
                <a:spcPts val="75"/>
              </a:spcBef>
              <a:spcAft>
                <a:spcPts val="0"/>
              </a:spcAft>
              <a:buClrTx/>
              <a:buSzTx/>
              <a:buFontTx/>
              <a:buNone/>
              <a:tabLst/>
              <a:defRPr/>
            </a:pPr>
            <a:r>
              <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rPr>
              <a:t>L’agroécologie paysanne et solidaire est la réponse la plus pertinente et cohérente aux problèmes auxquels sont confrontés aujourd’hui nos systèmes agricoles et alimentaires, que ce soit dans le domaine environnemental, sanitaire, économique ou social. </a:t>
            </a:r>
            <a:br>
              <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rPr>
            </a:br>
            <a:br>
              <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rPr>
            </a:br>
            <a:r>
              <a:rPr kumimoji="0" lang="fr-FR" sz="1700" b="0" i="0" u="none" strike="noStrike" kern="0" cap="none" spc="0" normalizeH="0" baseline="0" noProof="0" dirty="0">
                <a:ln>
                  <a:noFill/>
                </a:ln>
                <a:solidFill>
                  <a:prstClr val="white"/>
                </a:solidFill>
                <a:effectLst/>
                <a:uLnTx/>
                <a:uFillTx/>
                <a:latin typeface="Futura Book" pitchFamily="50" charset="0"/>
                <a:ea typeface="+mj-ea"/>
                <a:cs typeface="Arial"/>
              </a:rPr>
              <a:t>En défendant l’agroécologie paysanne et solidaire, le CCFD-Terre Solidaire appelle à une évolution rapide et profonde des systèmes, du local au global.</a:t>
            </a:r>
            <a:endParaRPr kumimoji="0" lang="fr-FR" sz="1700" b="0" i="0" u="none" strike="noStrike" kern="0" cap="none" spc="-23" normalizeH="0" baseline="0" noProof="0" dirty="0">
              <a:ln>
                <a:noFill/>
              </a:ln>
              <a:solidFill>
                <a:prstClr val="white"/>
              </a:solidFill>
              <a:effectLst/>
              <a:uLnTx/>
              <a:uFillTx/>
              <a:latin typeface="Titillium Web" panose="00000500000000000000" pitchFamily="2" charset="0"/>
              <a:ea typeface="+mj-ea"/>
              <a:cs typeface="Arial"/>
            </a:endParaRPr>
          </a:p>
        </p:txBody>
      </p:sp>
    </p:spTree>
    <p:extLst>
      <p:ext uri="{BB962C8B-B14F-4D97-AF65-F5344CB8AC3E}">
        <p14:creationId xmlns:p14="http://schemas.microsoft.com/office/powerpoint/2010/main" val="244307189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a16="http://schemas.microsoft.com/office/drawing/2014/main" id="{EC9C77BB-CF70-4953-8C16-5CBB86C4C2D5}"/>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brightnessContrast bright="-60000"/>
                    </a14:imgEffect>
                  </a14:imgLayer>
                </a14:imgProps>
              </a:ext>
              <a:ext uri="{28A0092B-C50C-407E-A947-70E740481C1C}">
                <a14:useLocalDpi xmlns:a14="http://schemas.microsoft.com/office/drawing/2010/main"/>
              </a:ext>
            </a:extLst>
          </a:blip>
          <a:srcRect/>
          <a:stretch/>
        </p:blipFill>
        <p:spPr>
          <a:xfrm>
            <a:off x="0" y="0"/>
            <a:ext cx="9144000" cy="6858000"/>
          </a:xfrm>
          <a:prstGeom prst="rect">
            <a:avLst/>
          </a:prstGeom>
        </p:spPr>
      </p:pic>
      <p:grpSp>
        <p:nvGrpSpPr>
          <p:cNvPr id="3" name="Groupe 2">
            <a:extLst>
              <a:ext uri="{FF2B5EF4-FFF2-40B4-BE49-F238E27FC236}">
                <a16:creationId xmlns:a16="http://schemas.microsoft.com/office/drawing/2014/main" id="{8F427210-1025-4FE0-B39E-B3E0505F2FA9}"/>
              </a:ext>
            </a:extLst>
          </p:cNvPr>
          <p:cNvGrpSpPr/>
          <p:nvPr/>
        </p:nvGrpSpPr>
        <p:grpSpPr>
          <a:xfrm>
            <a:off x="3846442" y="2753667"/>
            <a:ext cx="4621696" cy="1350666"/>
            <a:chOff x="5128589" y="2429615"/>
            <a:chExt cx="6162261" cy="1800889"/>
          </a:xfrm>
        </p:grpSpPr>
        <p:sp>
          <p:nvSpPr>
            <p:cNvPr id="9" name="object 5">
              <a:extLst>
                <a:ext uri="{FF2B5EF4-FFF2-40B4-BE49-F238E27FC236}">
                  <a16:creationId xmlns:a16="http://schemas.microsoft.com/office/drawing/2014/main" id="{640D3242-CD26-4D22-924C-8FC89C787C97}"/>
                </a:ext>
              </a:extLst>
            </p:cNvPr>
            <p:cNvSpPr txBox="1"/>
            <p:nvPr/>
          </p:nvSpPr>
          <p:spPr>
            <a:xfrm>
              <a:off x="5128589" y="2429615"/>
              <a:ext cx="6162261" cy="1171518"/>
            </a:xfrm>
            <a:prstGeom prst="rect">
              <a:avLst/>
            </a:prstGeom>
          </p:spPr>
          <p:txBody>
            <a:bodyPr vert="horz" wrap="square" lIns="0" tIns="183833" rIns="0" bIns="0" rtlCol="0">
              <a:spAutoFit/>
            </a:bodyPr>
            <a:lstStyle/>
            <a:p>
              <a:pPr marR="3810">
                <a:lnSpc>
                  <a:spcPts val="5250"/>
                </a:lnSpc>
              </a:pPr>
              <a:r>
                <a:rPr lang="fr-FR" sz="5400">
                  <a:solidFill>
                    <a:schemeClr val="bg1"/>
                  </a:solidFill>
                  <a:latin typeface="Futura Condensed BQ" pitchFamily="50" charset="0"/>
                  <a:cs typeface="Arial"/>
                </a:rPr>
                <a:t>MERCI </a:t>
              </a:r>
            </a:p>
          </p:txBody>
        </p:sp>
        <p:sp>
          <p:nvSpPr>
            <p:cNvPr id="10" name="object 6">
              <a:extLst>
                <a:ext uri="{FF2B5EF4-FFF2-40B4-BE49-F238E27FC236}">
                  <a16:creationId xmlns:a16="http://schemas.microsoft.com/office/drawing/2014/main" id="{EDCDA5DF-AE92-4D36-B97B-776A878F1DF3}"/>
                </a:ext>
              </a:extLst>
            </p:cNvPr>
            <p:cNvSpPr txBox="1"/>
            <p:nvPr/>
          </p:nvSpPr>
          <p:spPr>
            <a:xfrm>
              <a:off x="5128589" y="3429001"/>
              <a:ext cx="6162261" cy="801503"/>
            </a:xfrm>
            <a:prstGeom prst="rect">
              <a:avLst/>
            </a:prstGeom>
          </p:spPr>
          <p:txBody>
            <a:bodyPr vert="horz" wrap="square" lIns="0" tIns="183833" rIns="0" bIns="0" rtlCol="0">
              <a:spAutoFit/>
            </a:bodyPr>
            <a:lstStyle>
              <a:defPPr>
                <a:defRPr lang="fr-FR"/>
              </a:defPPr>
              <a:lvl1pPr marR="5080">
                <a:lnSpc>
                  <a:spcPts val="6000"/>
                </a:lnSpc>
                <a:defRPr sz="7200">
                  <a:solidFill>
                    <a:schemeClr val="bg1"/>
                  </a:solidFill>
                  <a:latin typeface="Futura Condensed BQ" pitchFamily="50" charset="0"/>
                  <a:cs typeface="Arial"/>
                </a:defRPr>
              </a:lvl1pPr>
            </a:lstStyle>
            <a:p>
              <a:pPr>
                <a:lnSpc>
                  <a:spcPct val="100000"/>
                </a:lnSpc>
              </a:pPr>
              <a:endParaRPr lang="fr-FR" sz="2700"/>
            </a:p>
          </p:txBody>
        </p:sp>
      </p:grpSp>
      <p:pic>
        <p:nvPicPr>
          <p:cNvPr id="13" name="Image 12">
            <a:extLst>
              <a:ext uri="{FF2B5EF4-FFF2-40B4-BE49-F238E27FC236}">
                <a16:creationId xmlns:a16="http://schemas.microsoft.com/office/drawing/2014/main" id="{5C28D76E-5B02-42A8-90E5-687120BE4F1B}"/>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69824" y="2242972"/>
            <a:ext cx="2271288" cy="2372057"/>
          </a:xfrm>
          <a:prstGeom prst="rect">
            <a:avLst/>
          </a:prstGeom>
        </p:spPr>
      </p:pic>
    </p:spTree>
    <p:extLst>
      <p:ext uri="{BB962C8B-B14F-4D97-AF65-F5344CB8AC3E}">
        <p14:creationId xmlns:p14="http://schemas.microsoft.com/office/powerpoint/2010/main" val="1835436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2</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Depuis quand la faim mondiale est-elle à la hausse (2021)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10 ans</a:t>
            </a:r>
          </a:p>
        </p:txBody>
      </p:sp>
      <p:sp>
        <p:nvSpPr>
          <p:cNvPr id="17" name="object 5">
            <a:extLst>
              <a:ext uri="{FF2B5EF4-FFF2-40B4-BE49-F238E27FC236}">
                <a16:creationId xmlns:a16="http://schemas.microsoft.com/office/drawing/2014/main" id="{1A3B3EB5-59A2-4768-91FE-0A8148737EB9}"/>
              </a:ext>
            </a:extLst>
          </p:cNvPr>
          <p:cNvSpPr txBox="1"/>
          <p:nvPr/>
        </p:nvSpPr>
        <p:spPr>
          <a:xfrm>
            <a:off x="6075639" y="3792446"/>
            <a:ext cx="2909930" cy="646331"/>
          </a:xfrm>
          <a:prstGeom prst="rect">
            <a:avLst/>
          </a:prstGeom>
          <a:solidFill>
            <a:srgbClr val="000000">
              <a:alpha val="29020"/>
            </a:srgbClr>
          </a:solidFill>
        </p:spPr>
        <p:txBody>
          <a:bodyPr vert="horz" wrap="square" lIns="0" tIns="0" rIns="0" bIns="0" rtlCol="0" anchor="ctr">
            <a:spAutoFit/>
          </a:bodyPr>
          <a:lstStyle/>
          <a:p>
            <a:pPr fontAlgn="base"/>
            <a:r>
              <a:rPr lang="fr-FR" dirty="0"/>
              <a:t>​</a:t>
            </a:r>
          </a:p>
          <a:p>
            <a:pPr algn="ctr" fontAlgn="base">
              <a:defRPr/>
            </a:pPr>
            <a:r>
              <a:rPr lang="fr-FR" sz="2400" dirty="0">
                <a:solidFill>
                  <a:schemeClr val="bg1"/>
                </a:solidFill>
                <a:latin typeface="Titillium Web" panose="00000500000000000000" pitchFamily="2" charset="0"/>
              </a:rPr>
              <a:t>2/ 15 ans</a:t>
            </a:r>
            <a:endParaRPr lang="en-US" sz="2400" dirty="0">
              <a:solidFill>
                <a:schemeClr val="bg1"/>
              </a:solidFill>
              <a:latin typeface="Titillium Web" panose="00000500000000000000" pitchFamily="2" charset="0"/>
            </a:endParaRPr>
          </a:p>
        </p:txBody>
      </p:sp>
      <p:sp>
        <p:nvSpPr>
          <p:cNvPr id="7" name="object 5">
            <a:extLst>
              <a:ext uri="{FF2B5EF4-FFF2-40B4-BE49-F238E27FC236}">
                <a16:creationId xmlns:a16="http://schemas.microsoft.com/office/drawing/2014/main" id="{9D14F895-AD1F-4136-A21D-10908F55A807}"/>
              </a:ext>
            </a:extLst>
          </p:cNvPr>
          <p:cNvSpPr txBox="1"/>
          <p:nvPr/>
        </p:nvSpPr>
        <p:spPr>
          <a:xfrm>
            <a:off x="2774310" y="5490092"/>
            <a:ext cx="2909930" cy="369332"/>
          </a:xfrm>
          <a:prstGeom prst="rect">
            <a:avLst/>
          </a:prstGeom>
          <a:solidFill>
            <a:srgbClr val="FF6620"/>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7 ans</a:t>
            </a:r>
            <a:endParaRPr lang="fr-FR" altLang="fr-FR" sz="2400" dirty="0">
              <a:solidFill>
                <a:schemeClr val="bg1"/>
              </a:solidFill>
              <a:latin typeface="Titillium Web" panose="00000500000000000000" pitchFamily="2" charset="0"/>
              <a:sym typeface="Copperplate" pitchFamily="-106" charset="0"/>
            </a:endParaRPr>
          </a:p>
        </p:txBody>
      </p:sp>
    </p:spTree>
    <p:extLst>
      <p:ext uri="{BB962C8B-B14F-4D97-AF65-F5344CB8AC3E}">
        <p14:creationId xmlns:p14="http://schemas.microsoft.com/office/powerpoint/2010/main" val="257269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3</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Qui sont les principales victimes de la faim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Les femmes</a:t>
            </a:r>
          </a:p>
        </p:txBody>
      </p:sp>
      <p:sp>
        <p:nvSpPr>
          <p:cNvPr id="8" name="object 5">
            <a:extLst>
              <a:ext uri="{FF2B5EF4-FFF2-40B4-BE49-F238E27FC236}">
                <a16:creationId xmlns:a16="http://schemas.microsoft.com/office/drawing/2014/main" id="{CC60D975-B528-4A5E-A767-FE86CDDBCAA1}"/>
              </a:ext>
            </a:extLst>
          </p:cNvPr>
          <p:cNvSpPr txBox="1"/>
          <p:nvPr/>
        </p:nvSpPr>
        <p:spPr>
          <a:xfrm>
            <a:off x="2774310" y="5305426"/>
            <a:ext cx="2909930" cy="738664"/>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Les personnes avec le moins de revenus</a:t>
            </a:r>
            <a:endParaRPr lang="fr-FR" altLang="fr-FR" sz="2400" dirty="0">
              <a:solidFill>
                <a:schemeClr val="bg1"/>
              </a:solidFill>
              <a:latin typeface="Titillium Web" panose="00000500000000000000" pitchFamily="2" charset="0"/>
              <a:sym typeface="Copperplate" pitchFamily="-106" charset="0"/>
            </a:endParaRPr>
          </a:p>
        </p:txBody>
      </p:sp>
      <p:sp>
        <p:nvSpPr>
          <p:cNvPr id="9" name="object 5">
            <a:extLst>
              <a:ext uri="{FF2B5EF4-FFF2-40B4-BE49-F238E27FC236}">
                <a16:creationId xmlns:a16="http://schemas.microsoft.com/office/drawing/2014/main" id="{F8BD9D45-F608-443C-8FF5-242A52905568}"/>
              </a:ext>
            </a:extLst>
          </p:cNvPr>
          <p:cNvSpPr txBox="1"/>
          <p:nvPr/>
        </p:nvSpPr>
        <p:spPr>
          <a:xfrm>
            <a:off x="6075639" y="3746279"/>
            <a:ext cx="2909930" cy="738664"/>
          </a:xfrm>
          <a:prstGeom prst="rect">
            <a:avLst/>
          </a:prstGeom>
          <a:solidFill>
            <a:srgbClr val="000000">
              <a:alpha val="29020"/>
            </a:srgbClr>
          </a:solidFill>
        </p:spPr>
        <p:txBody>
          <a:bodyPr vert="horz" wrap="square" lIns="0" tIns="0" rIns="0" bIns="0" rtlCol="0" anchor="ctr">
            <a:spAutoFit/>
          </a:bodyPr>
          <a:lstStyle/>
          <a:p>
            <a:pPr algn="ctr" fontAlgn="base"/>
            <a:r>
              <a:rPr lang="fr-FR" dirty="0"/>
              <a:t>​</a:t>
            </a:r>
            <a:r>
              <a:rPr lang="fr-FR" sz="2400" dirty="0">
                <a:solidFill>
                  <a:schemeClr val="bg1"/>
                </a:solidFill>
                <a:latin typeface="Titillium Web" panose="00000500000000000000" pitchFamily="2" charset="0"/>
              </a:rPr>
              <a:t>2/ Ceux qui cultivent la terre</a:t>
            </a:r>
            <a:endParaRPr lang="en-US" sz="2400" dirty="0">
              <a:solidFill>
                <a:schemeClr val="bg1"/>
              </a:solidFill>
              <a:latin typeface="Titillium Web" panose="00000500000000000000" pitchFamily="2" charset="0"/>
            </a:endParaRPr>
          </a:p>
        </p:txBody>
      </p:sp>
    </p:spTree>
    <p:extLst>
      <p:ext uri="{BB962C8B-B14F-4D97-AF65-F5344CB8AC3E}">
        <p14:creationId xmlns:p14="http://schemas.microsoft.com/office/powerpoint/2010/main" val="347114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3</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Qui sont les principales victimes de la faim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FF6620"/>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Les femmes</a:t>
            </a:r>
          </a:p>
        </p:txBody>
      </p:sp>
      <p:sp>
        <p:nvSpPr>
          <p:cNvPr id="17" name="object 5">
            <a:extLst>
              <a:ext uri="{FF2B5EF4-FFF2-40B4-BE49-F238E27FC236}">
                <a16:creationId xmlns:a16="http://schemas.microsoft.com/office/drawing/2014/main" id="{1A3B3EB5-59A2-4768-91FE-0A8148737EB9}"/>
              </a:ext>
            </a:extLst>
          </p:cNvPr>
          <p:cNvSpPr txBox="1"/>
          <p:nvPr/>
        </p:nvSpPr>
        <p:spPr>
          <a:xfrm>
            <a:off x="5587068" y="3746279"/>
            <a:ext cx="3398501" cy="738664"/>
          </a:xfrm>
          <a:prstGeom prst="rect">
            <a:avLst/>
          </a:prstGeom>
          <a:solidFill>
            <a:srgbClr val="FF6620"/>
          </a:solidFill>
        </p:spPr>
        <p:txBody>
          <a:bodyPr vert="horz" wrap="square" lIns="0" tIns="0" rIns="0" bIns="0" rtlCol="0" anchor="ctr">
            <a:spAutoFit/>
          </a:bodyPr>
          <a:lstStyle/>
          <a:p>
            <a:pPr algn="ctr" fontAlgn="base"/>
            <a:r>
              <a:rPr lang="fr-FR" dirty="0"/>
              <a:t>​</a:t>
            </a:r>
            <a:r>
              <a:rPr lang="fr-FR" sz="2400" dirty="0">
                <a:solidFill>
                  <a:schemeClr val="bg1"/>
                </a:solidFill>
                <a:latin typeface="Titillium Web" panose="00000500000000000000" pitchFamily="2" charset="0"/>
              </a:rPr>
              <a:t>2/ Ceux qui cultivent la terre</a:t>
            </a:r>
          </a:p>
        </p:txBody>
      </p:sp>
      <p:sp>
        <p:nvSpPr>
          <p:cNvPr id="7" name="object 5">
            <a:extLst>
              <a:ext uri="{FF2B5EF4-FFF2-40B4-BE49-F238E27FC236}">
                <a16:creationId xmlns:a16="http://schemas.microsoft.com/office/drawing/2014/main" id="{9D14F895-AD1F-4136-A21D-10908F55A807}"/>
              </a:ext>
            </a:extLst>
          </p:cNvPr>
          <p:cNvSpPr txBox="1"/>
          <p:nvPr/>
        </p:nvSpPr>
        <p:spPr>
          <a:xfrm>
            <a:off x="2774309" y="5305426"/>
            <a:ext cx="3752325" cy="738664"/>
          </a:xfrm>
          <a:prstGeom prst="rect">
            <a:avLst/>
          </a:prstGeom>
          <a:solidFill>
            <a:srgbClr val="FF6620"/>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Les personnes avec le moins de revenus</a:t>
            </a:r>
            <a:endParaRPr lang="fr-FR" altLang="fr-FR" sz="2400" dirty="0">
              <a:solidFill>
                <a:schemeClr val="bg1"/>
              </a:solidFill>
              <a:latin typeface="Titillium Web" panose="00000500000000000000" pitchFamily="2" charset="0"/>
              <a:sym typeface="Copperplate" pitchFamily="-106" charset="0"/>
            </a:endParaRPr>
          </a:p>
        </p:txBody>
      </p:sp>
    </p:spTree>
    <p:extLst>
      <p:ext uri="{BB962C8B-B14F-4D97-AF65-F5344CB8AC3E}">
        <p14:creationId xmlns:p14="http://schemas.microsoft.com/office/powerpoint/2010/main" val="3966793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4</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Quelles sont les trois principales causes de la faim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660211"/>
            <a:ext cx="2909930" cy="73866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Conflits, climat, inégalités</a:t>
            </a:r>
          </a:p>
        </p:txBody>
      </p:sp>
      <p:sp>
        <p:nvSpPr>
          <p:cNvPr id="8" name="object 5">
            <a:extLst>
              <a:ext uri="{FF2B5EF4-FFF2-40B4-BE49-F238E27FC236}">
                <a16:creationId xmlns:a16="http://schemas.microsoft.com/office/drawing/2014/main" id="{CC60D975-B528-4A5E-A767-FE86CDDBCAA1}"/>
              </a:ext>
            </a:extLst>
          </p:cNvPr>
          <p:cNvSpPr txBox="1"/>
          <p:nvPr/>
        </p:nvSpPr>
        <p:spPr>
          <a:xfrm>
            <a:off x="2774310" y="5305426"/>
            <a:ext cx="2909930" cy="738664"/>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Inégalités, manque de production, climat</a:t>
            </a:r>
            <a:endParaRPr lang="fr-FR" altLang="fr-FR" sz="2400" dirty="0">
              <a:solidFill>
                <a:schemeClr val="bg1"/>
              </a:solidFill>
              <a:latin typeface="Titillium Web" panose="00000500000000000000" pitchFamily="2" charset="0"/>
              <a:sym typeface="Copperplate" pitchFamily="-106" charset="0"/>
            </a:endParaRPr>
          </a:p>
        </p:txBody>
      </p:sp>
      <p:sp>
        <p:nvSpPr>
          <p:cNvPr id="9" name="object 5">
            <a:extLst>
              <a:ext uri="{FF2B5EF4-FFF2-40B4-BE49-F238E27FC236}">
                <a16:creationId xmlns:a16="http://schemas.microsoft.com/office/drawing/2014/main" id="{F8BD9D45-F608-443C-8FF5-242A52905568}"/>
              </a:ext>
            </a:extLst>
          </p:cNvPr>
          <p:cNvSpPr txBox="1"/>
          <p:nvPr/>
        </p:nvSpPr>
        <p:spPr>
          <a:xfrm>
            <a:off x="6075639" y="3561613"/>
            <a:ext cx="2909930" cy="1107996"/>
          </a:xfrm>
          <a:prstGeom prst="rect">
            <a:avLst/>
          </a:prstGeom>
          <a:solidFill>
            <a:srgbClr val="000000">
              <a:alpha val="29020"/>
            </a:srgbClr>
          </a:solidFill>
        </p:spPr>
        <p:txBody>
          <a:bodyPr vert="horz" wrap="square" lIns="0" tIns="0" rIns="0" bIns="0" rtlCol="0" anchor="ctr">
            <a:spAutoFit/>
          </a:bodyPr>
          <a:lstStyle/>
          <a:p>
            <a:pPr algn="ctr" fontAlgn="base"/>
            <a:r>
              <a:rPr lang="fr-FR" dirty="0"/>
              <a:t>​</a:t>
            </a:r>
            <a:r>
              <a:rPr lang="fr-FR" sz="2400" dirty="0">
                <a:solidFill>
                  <a:schemeClr val="bg1"/>
                </a:solidFill>
                <a:latin typeface="Titillium Web" panose="00000500000000000000" pitchFamily="2" charset="0"/>
              </a:rPr>
              <a:t>2/ Patriarcat, conflits, climat</a:t>
            </a:r>
          </a:p>
          <a:p>
            <a:pPr algn="ctr" fontAlgn="base"/>
            <a:endParaRPr lang="en-US" sz="2400" dirty="0">
              <a:solidFill>
                <a:schemeClr val="bg1"/>
              </a:solidFill>
              <a:latin typeface="Titillium Web" panose="00000500000000000000" pitchFamily="2" charset="0"/>
            </a:endParaRPr>
          </a:p>
        </p:txBody>
      </p:sp>
    </p:spTree>
    <p:extLst>
      <p:ext uri="{BB962C8B-B14F-4D97-AF65-F5344CB8AC3E}">
        <p14:creationId xmlns:p14="http://schemas.microsoft.com/office/powerpoint/2010/main" val="1568528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C023DC3F-17F4-4E54-B114-771917938DCC}"/>
              </a:ext>
            </a:extLst>
          </p:cNvPr>
          <p:cNvPicPr>
            <a:picLocks noChangeAspect="1"/>
          </p:cNvPicPr>
          <p:nvPr/>
        </p:nvPicPr>
        <p:blipFill>
          <a:blip r:embed="rId3" cstate="email">
            <a:duotone>
              <a:prstClr val="black"/>
              <a:schemeClr val="accent2">
                <a:tint val="45000"/>
                <a:satMod val="400000"/>
              </a:schemeClr>
            </a:duotone>
            <a:extLst>
              <a:ext uri="{28A0092B-C50C-407E-A947-70E740481C1C}">
                <a14:useLocalDpi xmlns:a14="http://schemas.microsoft.com/office/drawing/2010/main"/>
              </a:ext>
            </a:extLst>
          </a:blip>
          <a:stretch>
            <a:fillRect/>
          </a:stretch>
        </p:blipFill>
        <p:spPr>
          <a:xfrm>
            <a:off x="-532351" y="0"/>
            <a:ext cx="10298519" cy="6874261"/>
          </a:xfrm>
          <a:prstGeom prst="rect">
            <a:avLst/>
          </a:prstGeom>
        </p:spPr>
      </p:pic>
      <p:sp>
        <p:nvSpPr>
          <p:cNvPr id="13" name="Rectangle 2"/>
          <p:cNvSpPr>
            <a:spLocks/>
          </p:cNvSpPr>
          <p:nvPr/>
        </p:nvSpPr>
        <p:spPr bwMode="auto">
          <a:xfrm>
            <a:off x="3318409" y="711711"/>
            <a:ext cx="2502288" cy="692497"/>
          </a:xfrm>
          <a:prstGeom prst="rect">
            <a:avLst/>
          </a:prstGeom>
          <a:solidFill>
            <a:schemeClr val="bg1"/>
          </a:solidFill>
          <a:ln>
            <a:noFill/>
          </a:ln>
        </p:spPr>
        <p:txBody>
          <a:bodyPr wrap="none" lIns="0" tIns="0" rIns="0" bIns="0" anchor="ctr">
            <a:spAutoFit/>
          </a:bodyPr>
          <a:lstStyle>
            <a:lvl1pPr algn="ctr">
              <a:defRPr sz="3600">
                <a:solidFill>
                  <a:schemeClr val="tx1"/>
                </a:solidFill>
                <a:latin typeface="Gill Sans" pitchFamily="-106" charset="0"/>
                <a:ea typeface="ヒラギノ角ゴ ProN W3" pitchFamily="-106" charset="-128"/>
                <a:sym typeface="Gill Sans" pitchFamily="-106" charset="0"/>
              </a:defRPr>
            </a:lvl1pPr>
            <a:lvl2pPr marL="37931725" indent="-37474525" algn="ctr">
              <a:defRPr sz="3600">
                <a:solidFill>
                  <a:schemeClr val="tx1"/>
                </a:solidFill>
                <a:latin typeface="Gill Sans" pitchFamily="-106" charset="0"/>
                <a:ea typeface="ヒラギノ角ゴ ProN W3" pitchFamily="-106" charset="-128"/>
                <a:sym typeface="Gill Sans" pitchFamily="-106" charset="0"/>
              </a:defRPr>
            </a:lvl2pPr>
            <a:lvl3pPr marL="1143000" indent="-228600" algn="ctr">
              <a:defRPr sz="3600">
                <a:solidFill>
                  <a:schemeClr val="tx1"/>
                </a:solidFill>
                <a:latin typeface="Gill Sans" pitchFamily="-106" charset="0"/>
                <a:ea typeface="ヒラギノ角ゴ ProN W3" pitchFamily="-106" charset="-128"/>
                <a:sym typeface="Gill Sans" pitchFamily="-106" charset="0"/>
              </a:defRPr>
            </a:lvl3pPr>
            <a:lvl4pPr marL="1600200" indent="-228600" algn="ctr">
              <a:defRPr sz="3600">
                <a:solidFill>
                  <a:schemeClr val="tx1"/>
                </a:solidFill>
                <a:latin typeface="Gill Sans" pitchFamily="-106" charset="0"/>
                <a:ea typeface="ヒラギノ角ゴ ProN W3" pitchFamily="-106" charset="-128"/>
                <a:sym typeface="Gill Sans" pitchFamily="-106" charset="0"/>
              </a:defRPr>
            </a:lvl4pPr>
            <a:lvl5pPr marL="2057400" indent="-228600" algn="ctr">
              <a:defRPr sz="3600">
                <a:solidFill>
                  <a:schemeClr val="tx1"/>
                </a:solidFill>
                <a:latin typeface="Gill Sans" pitchFamily="-106" charset="0"/>
                <a:ea typeface="ヒラギノ角ゴ ProN W3" pitchFamily="-106" charset="-128"/>
                <a:sym typeface="Gill Sans" pitchFamily="-106" charset="0"/>
              </a:defRPr>
            </a:lvl5pPr>
            <a:lvl6pPr marL="25146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6pPr>
            <a:lvl7pPr marL="29718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7pPr>
            <a:lvl8pPr marL="34290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8pPr>
            <a:lvl9pPr marL="3886200" indent="-228600" algn="ctr" eaLnBrk="0" fontAlgn="base" hangingPunct="0">
              <a:spcBef>
                <a:spcPct val="0"/>
              </a:spcBef>
              <a:spcAft>
                <a:spcPct val="0"/>
              </a:spcAft>
              <a:defRPr sz="3600">
                <a:solidFill>
                  <a:schemeClr val="tx1"/>
                </a:solidFill>
                <a:latin typeface="Gill Sans" pitchFamily="-106" charset="0"/>
                <a:ea typeface="ヒラギノ角ゴ ProN W3" pitchFamily="-106" charset="-128"/>
                <a:sym typeface="Gill Sans" pitchFamily="-106" charset="0"/>
              </a:defRPr>
            </a:lvl9pPr>
          </a:lstStyle>
          <a:p>
            <a:r>
              <a:rPr lang="en-US" altLang="fr-FR" sz="4500" b="1" dirty="0">
                <a:solidFill>
                  <a:srgbClr val="FF6620"/>
                </a:solidFill>
                <a:latin typeface="Futura Condensed BQ" pitchFamily="50" charset="0"/>
                <a:ea typeface="+mn-ea"/>
                <a:cs typeface="Arial"/>
                <a:sym typeface="Copperplate" pitchFamily="-106" charset="0"/>
              </a:rPr>
              <a:t>Question 4</a:t>
            </a:r>
          </a:p>
        </p:txBody>
      </p:sp>
      <p:sp>
        <p:nvSpPr>
          <p:cNvPr id="14" name="object 5">
            <a:extLst>
              <a:ext uri="{FF2B5EF4-FFF2-40B4-BE49-F238E27FC236}">
                <a16:creationId xmlns:a16="http://schemas.microsoft.com/office/drawing/2014/main" id="{A214C9CE-5292-459E-81F7-F8A3F84CC90E}"/>
              </a:ext>
            </a:extLst>
          </p:cNvPr>
          <p:cNvSpPr txBox="1"/>
          <p:nvPr/>
        </p:nvSpPr>
        <p:spPr>
          <a:xfrm>
            <a:off x="1577394" y="1952684"/>
            <a:ext cx="5953210" cy="861774"/>
          </a:xfrm>
          <a:prstGeom prst="rect">
            <a:avLst/>
          </a:prstGeom>
          <a:solidFill>
            <a:srgbClr val="000000">
              <a:alpha val="29020"/>
            </a:srgbClr>
          </a:solidFill>
        </p:spPr>
        <p:txBody>
          <a:bodyPr vert="horz" wrap="square" lIns="0" tIns="0" rIns="0" bIns="0" rtlCol="0" anchor="ctr">
            <a:spAutoFit/>
          </a:bodyPr>
          <a:lstStyle/>
          <a:p>
            <a:pPr algn="ctr">
              <a:defRPr/>
            </a:pPr>
            <a:r>
              <a:rPr lang="fr-FR" altLang="fr-FR" sz="2800" dirty="0">
                <a:solidFill>
                  <a:schemeClr val="bg1"/>
                </a:solidFill>
                <a:latin typeface="Titillium Web" panose="00000500000000000000" pitchFamily="2" charset="0"/>
                <a:sym typeface="Copperplate" pitchFamily="-106" charset="0"/>
              </a:rPr>
              <a:t>Quelles sont les trois principales causes de la faim ?</a:t>
            </a:r>
          </a:p>
        </p:txBody>
      </p:sp>
      <p:sp>
        <p:nvSpPr>
          <p:cNvPr id="15" name="object 5">
            <a:extLst>
              <a:ext uri="{FF2B5EF4-FFF2-40B4-BE49-F238E27FC236}">
                <a16:creationId xmlns:a16="http://schemas.microsoft.com/office/drawing/2014/main" id="{6521ACAD-9E60-4B74-A29B-156C02639745}"/>
              </a:ext>
            </a:extLst>
          </p:cNvPr>
          <p:cNvSpPr txBox="1"/>
          <p:nvPr/>
        </p:nvSpPr>
        <p:spPr>
          <a:xfrm>
            <a:off x="-263903" y="3844877"/>
            <a:ext cx="2909930" cy="369332"/>
          </a:xfrm>
          <a:prstGeom prst="rect">
            <a:avLst/>
          </a:prstGeom>
          <a:solidFill>
            <a:srgbClr val="000000">
              <a:alpha val="29020"/>
            </a:srgbClr>
          </a:solidFill>
        </p:spPr>
        <p:txBody>
          <a:bodyPr vert="horz" wrap="square" lIns="0" tIns="0" rIns="0" bIns="0" rtlCol="0" anchor="ctr">
            <a:spAutoFit/>
          </a:bodyPr>
          <a:lstStyle/>
          <a:p>
            <a:pPr algn="ctr">
              <a:defRPr/>
            </a:pPr>
            <a:endParaRPr lang="fr-FR" altLang="fr-FR" sz="2400" dirty="0">
              <a:solidFill>
                <a:schemeClr val="bg1"/>
              </a:solidFill>
              <a:latin typeface="Titillium Web" panose="00000500000000000000" pitchFamily="2" charset="0"/>
              <a:sym typeface="Copperplate" pitchFamily="-106" charset="0"/>
            </a:endParaRPr>
          </a:p>
        </p:txBody>
      </p:sp>
      <p:sp>
        <p:nvSpPr>
          <p:cNvPr id="8" name="object 5">
            <a:extLst>
              <a:ext uri="{FF2B5EF4-FFF2-40B4-BE49-F238E27FC236}">
                <a16:creationId xmlns:a16="http://schemas.microsoft.com/office/drawing/2014/main" id="{CC60D975-B528-4A5E-A767-FE86CDDBCAA1}"/>
              </a:ext>
            </a:extLst>
          </p:cNvPr>
          <p:cNvSpPr txBox="1"/>
          <p:nvPr/>
        </p:nvSpPr>
        <p:spPr>
          <a:xfrm>
            <a:off x="2774310" y="5305426"/>
            <a:ext cx="2909930" cy="738664"/>
          </a:xfrm>
          <a:prstGeom prst="rect">
            <a:avLst/>
          </a:prstGeom>
          <a:solidFill>
            <a:srgbClr val="000000">
              <a:alpha val="29020"/>
            </a:srgbClr>
          </a:solidFill>
        </p:spPr>
        <p:txBody>
          <a:bodyPr vert="horz" wrap="square" lIns="0" tIns="0" rIns="0" bIns="0" rtlCol="0" anchor="ctr">
            <a:spAutoFit/>
          </a:bodyPr>
          <a:lstStyle/>
          <a:p>
            <a:pPr algn="ctr" fontAlgn="base">
              <a:defRPr/>
            </a:pPr>
            <a:r>
              <a:rPr lang="fr-FR" sz="2400" dirty="0">
                <a:solidFill>
                  <a:schemeClr val="bg1"/>
                </a:solidFill>
                <a:latin typeface="Titillium Web" panose="00000500000000000000" pitchFamily="2" charset="0"/>
              </a:rPr>
              <a:t>3/ Inégalités, manque de production, climat</a:t>
            </a:r>
            <a:endParaRPr lang="fr-FR" altLang="fr-FR" sz="2400" dirty="0">
              <a:solidFill>
                <a:schemeClr val="bg1"/>
              </a:solidFill>
              <a:latin typeface="Titillium Web" panose="00000500000000000000" pitchFamily="2" charset="0"/>
              <a:sym typeface="Copperplate" pitchFamily="-106" charset="0"/>
            </a:endParaRPr>
          </a:p>
        </p:txBody>
      </p:sp>
      <p:sp>
        <p:nvSpPr>
          <p:cNvPr id="9" name="object 5">
            <a:extLst>
              <a:ext uri="{FF2B5EF4-FFF2-40B4-BE49-F238E27FC236}">
                <a16:creationId xmlns:a16="http://schemas.microsoft.com/office/drawing/2014/main" id="{F8BD9D45-F608-443C-8FF5-242A52905568}"/>
              </a:ext>
            </a:extLst>
          </p:cNvPr>
          <p:cNvSpPr txBox="1"/>
          <p:nvPr/>
        </p:nvSpPr>
        <p:spPr>
          <a:xfrm>
            <a:off x="6075639" y="3561613"/>
            <a:ext cx="2909930" cy="1107996"/>
          </a:xfrm>
          <a:prstGeom prst="rect">
            <a:avLst/>
          </a:prstGeom>
          <a:solidFill>
            <a:srgbClr val="000000">
              <a:alpha val="29020"/>
            </a:srgbClr>
          </a:solidFill>
        </p:spPr>
        <p:txBody>
          <a:bodyPr vert="horz" wrap="square" lIns="0" tIns="0" rIns="0" bIns="0" rtlCol="0" anchor="ctr">
            <a:spAutoFit/>
          </a:bodyPr>
          <a:lstStyle/>
          <a:p>
            <a:pPr algn="ctr" fontAlgn="base"/>
            <a:r>
              <a:rPr lang="fr-FR" dirty="0"/>
              <a:t>​</a:t>
            </a:r>
            <a:r>
              <a:rPr lang="fr-FR" sz="2400" dirty="0">
                <a:solidFill>
                  <a:schemeClr val="bg1"/>
                </a:solidFill>
                <a:latin typeface="Titillium Web" panose="00000500000000000000" pitchFamily="2" charset="0"/>
              </a:rPr>
              <a:t>2/ Patriarcat, conflits, climat</a:t>
            </a:r>
          </a:p>
          <a:p>
            <a:pPr algn="ctr" fontAlgn="base"/>
            <a:endParaRPr lang="en-US" sz="2400" dirty="0">
              <a:solidFill>
                <a:schemeClr val="bg1"/>
              </a:solidFill>
              <a:latin typeface="Titillium Web" panose="00000500000000000000" pitchFamily="2" charset="0"/>
            </a:endParaRPr>
          </a:p>
        </p:txBody>
      </p:sp>
      <p:sp>
        <p:nvSpPr>
          <p:cNvPr id="10" name="object 5">
            <a:extLst>
              <a:ext uri="{FF2B5EF4-FFF2-40B4-BE49-F238E27FC236}">
                <a16:creationId xmlns:a16="http://schemas.microsoft.com/office/drawing/2014/main" id="{5DDF3058-F5F8-46EC-A152-BDFBD5E79734}"/>
              </a:ext>
            </a:extLst>
          </p:cNvPr>
          <p:cNvSpPr txBox="1"/>
          <p:nvPr/>
        </p:nvSpPr>
        <p:spPr>
          <a:xfrm>
            <a:off x="-263903" y="3660211"/>
            <a:ext cx="2909930" cy="738664"/>
          </a:xfrm>
          <a:prstGeom prst="rect">
            <a:avLst/>
          </a:prstGeom>
          <a:solidFill>
            <a:srgbClr val="FF6620"/>
          </a:solidFill>
        </p:spPr>
        <p:txBody>
          <a:bodyPr vert="horz" wrap="square" lIns="0" tIns="0" rIns="0" bIns="0" rtlCol="0" anchor="ctr">
            <a:spAutoFit/>
          </a:bodyPr>
          <a:lstStyle/>
          <a:p>
            <a:pPr algn="ctr">
              <a:defRPr/>
            </a:pPr>
            <a:r>
              <a:rPr lang="fr-FR" altLang="fr-FR" sz="2400" dirty="0">
                <a:solidFill>
                  <a:schemeClr val="bg1"/>
                </a:solidFill>
                <a:latin typeface="Titillium Web" panose="00000500000000000000" pitchFamily="2" charset="0"/>
                <a:sym typeface="Copperplate" pitchFamily="-106" charset="0"/>
              </a:rPr>
              <a:t>1/ Conflits, climat, inégalités</a:t>
            </a:r>
          </a:p>
        </p:txBody>
      </p:sp>
    </p:spTree>
    <p:extLst>
      <p:ext uri="{BB962C8B-B14F-4D97-AF65-F5344CB8AC3E}">
        <p14:creationId xmlns:p14="http://schemas.microsoft.com/office/powerpoint/2010/main" val="333422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FORMATION couverture TH3">
  <a:themeElements>
    <a:clrScheme name="CCFD-Terre Solidaire TH1">
      <a:dk1>
        <a:srgbClr val="000000"/>
      </a:dk1>
      <a:lt1>
        <a:srgbClr val="FFFFFF"/>
      </a:lt1>
      <a:dk2>
        <a:srgbClr val="00548C"/>
      </a:dk2>
      <a:lt2>
        <a:srgbClr val="E7E6E6"/>
      </a:lt2>
      <a:accent1>
        <a:srgbClr val="004C75"/>
      </a:accent1>
      <a:accent2>
        <a:srgbClr val="E26629"/>
      </a:accent2>
      <a:accent3>
        <a:srgbClr val="4288B7"/>
      </a:accent3>
      <a:accent4>
        <a:srgbClr val="00A8A8"/>
      </a:accent4>
      <a:accent5>
        <a:srgbClr val="DA312A"/>
      </a:accent5>
      <a:accent6>
        <a:srgbClr val="B5DEDE"/>
      </a:accent6>
      <a:hlink>
        <a:srgbClr val="5E8AA5"/>
      </a:hlink>
      <a:folHlink>
        <a:srgbClr val="5E8A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CFD-FORMATION-V2" id="{7963CEAA-5894-7C41-9496-08CA2A69D147}" vid="{EEEEFB3A-8CC5-9C4F-A72B-6C5D160D91D3}"/>
    </a:ext>
  </a:extLst>
</a:theme>
</file>

<file path=ppt/theme/theme4.xml><?xml version="1.0" encoding="utf-8"?>
<a:theme xmlns:a="http://schemas.openxmlformats.org/drawingml/2006/main" name="FORMATION titre V">
  <a:themeElements>
    <a:clrScheme name="CCFD-Terre Solidaire TH1">
      <a:dk1>
        <a:srgbClr val="000000"/>
      </a:dk1>
      <a:lt1>
        <a:srgbClr val="FFFFFF"/>
      </a:lt1>
      <a:dk2>
        <a:srgbClr val="00548C"/>
      </a:dk2>
      <a:lt2>
        <a:srgbClr val="E7E6E6"/>
      </a:lt2>
      <a:accent1>
        <a:srgbClr val="004C75"/>
      </a:accent1>
      <a:accent2>
        <a:srgbClr val="E26629"/>
      </a:accent2>
      <a:accent3>
        <a:srgbClr val="4288B7"/>
      </a:accent3>
      <a:accent4>
        <a:srgbClr val="00A8A8"/>
      </a:accent4>
      <a:accent5>
        <a:srgbClr val="DA312A"/>
      </a:accent5>
      <a:accent6>
        <a:srgbClr val="B5DEDE"/>
      </a:accent6>
      <a:hlink>
        <a:srgbClr val="5E8AA5"/>
      </a:hlink>
      <a:folHlink>
        <a:srgbClr val="5E8AB3"/>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CFD-FORMATION-V2" id="{7963CEAA-5894-7C41-9496-08CA2A69D147}" vid="{FCF41B1A-6F2F-9749-B417-614A8804ACFF}"/>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7F7F53CDF0A6B47836810F9B7D968FA" ma:contentTypeVersion="13" ma:contentTypeDescription="Crée un document." ma:contentTypeScope="" ma:versionID="e47ccaa4aa1107518cedfd05789d4869">
  <xsd:schema xmlns:xsd="http://www.w3.org/2001/XMLSchema" xmlns:xs="http://www.w3.org/2001/XMLSchema" xmlns:p="http://schemas.microsoft.com/office/2006/metadata/properties" xmlns:ns3="e256e6a7-089d-45e5-bc65-0982d6651db7" xmlns:ns4="4b025038-cd59-4737-a84f-2b0d073b5ddc" targetNamespace="http://schemas.microsoft.com/office/2006/metadata/properties" ma:root="true" ma:fieldsID="651a54110824a42f011c9b6395c6baa1" ns3:_="" ns4:_="">
    <xsd:import namespace="e256e6a7-089d-45e5-bc65-0982d6651db7"/>
    <xsd:import namespace="4b025038-cd59-4737-a84f-2b0d073b5ddc"/>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LengthInSeconds" minOccurs="0"/>
                <xsd:element ref="ns4:_activity"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256e6a7-089d-45e5-bc65-0982d6651db7" elementFormDefault="qualified">
    <xsd:import namespace="http://schemas.microsoft.com/office/2006/documentManagement/types"/>
    <xsd:import namespace="http://schemas.microsoft.com/office/infopath/2007/PartnerControls"/>
    <xsd:element name="SharedWithUsers" ma:index="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Partagé avec détails" ma:internalName="SharedWithDetails" ma:readOnly="true">
      <xsd:simpleType>
        <xsd:restriction base="dms:Note">
          <xsd:maxLength value="255"/>
        </xsd:restriction>
      </xsd:simpleType>
    </xsd:element>
    <xsd:element name="SharingHintHash" ma:index="10" nillable="true" ma:displayName="Partage du hachage d’indicateur"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b025038-cd59-4737-a84f-2b0d073b5ddc"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_activity" ma:index="19" nillable="true" ma:displayName="_activity" ma:hidden="true" ma:internalName="_activity">
      <xsd:simpleType>
        <xsd:restriction base="dms:Note"/>
      </xsd:simpleType>
    </xsd:element>
    <xsd:element name="MediaServiceLocation" ma:index="20" nillable="true" ma:displayName="Loca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activity xmlns="4b025038-cd59-4737-a84f-2b0d073b5ddc" xsi:nil="true"/>
  </documentManagement>
</p:properties>
</file>

<file path=customXml/itemProps1.xml><?xml version="1.0" encoding="utf-8"?>
<ds:datastoreItem xmlns:ds="http://schemas.openxmlformats.org/officeDocument/2006/customXml" ds:itemID="{FD412E81-DA8C-4031-A05D-123886FFCA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256e6a7-089d-45e5-bc65-0982d6651db7"/>
    <ds:schemaRef ds:uri="4b025038-cd59-4737-a84f-2b0d073b5dd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771ADBC-2443-44BF-8F3A-536DF1A6F862}">
  <ds:schemaRefs>
    <ds:schemaRef ds:uri="http://schemas.microsoft.com/sharepoint/v3/contenttype/forms"/>
  </ds:schemaRefs>
</ds:datastoreItem>
</file>

<file path=customXml/itemProps3.xml><?xml version="1.0" encoding="utf-8"?>
<ds:datastoreItem xmlns:ds="http://schemas.openxmlformats.org/officeDocument/2006/customXml" ds:itemID="{F20719C9-86C3-421F-98E4-E05750D44A71}">
  <ds:schemaRefs>
    <ds:schemaRef ds:uri="e256e6a7-089d-45e5-bc65-0982d6651db7"/>
    <ds:schemaRef ds:uri="http://purl.org/dc/terms/"/>
    <ds:schemaRef ds:uri="http://schemas.microsoft.com/office/infopath/2007/PartnerControls"/>
    <ds:schemaRef ds:uri="http://purl.org/dc/dcmitype/"/>
    <ds:schemaRef ds:uri="http://purl.org/dc/elements/1.1/"/>
    <ds:schemaRef ds:uri="http://schemas.microsoft.com/office/2006/metadata/properties"/>
    <ds:schemaRef ds:uri="4b025038-cd59-4737-a84f-2b0d073b5ddc"/>
    <ds:schemaRef ds:uri="http://schemas.microsoft.com/office/2006/documentManagement/typ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1668</TotalTime>
  <Words>4453</Words>
  <Application>Microsoft Office PowerPoint</Application>
  <PresentationFormat>Affichage à l'écran (4:3)</PresentationFormat>
  <Paragraphs>391</Paragraphs>
  <Slides>47</Slides>
  <Notes>43</Notes>
  <HiddenSlides>0</HiddenSlides>
  <MMClips>0</MMClips>
  <ScaleCrop>false</ScaleCrop>
  <HeadingPairs>
    <vt:vector size="6" baseType="variant">
      <vt:variant>
        <vt:lpstr>Polices utilisées</vt:lpstr>
      </vt:variant>
      <vt:variant>
        <vt:i4>14</vt:i4>
      </vt:variant>
      <vt:variant>
        <vt:lpstr>Thème</vt:lpstr>
      </vt:variant>
      <vt:variant>
        <vt:i4>4</vt:i4>
      </vt:variant>
      <vt:variant>
        <vt:lpstr>Titres des diapositives</vt:lpstr>
      </vt:variant>
      <vt:variant>
        <vt:i4>47</vt:i4>
      </vt:variant>
    </vt:vector>
  </HeadingPairs>
  <TitlesOfParts>
    <vt:vector size="65" baseType="lpstr">
      <vt:lpstr>Arial</vt:lpstr>
      <vt:lpstr>Arial Black</vt:lpstr>
      <vt:lpstr>Arial Narrow</vt:lpstr>
      <vt:lpstr>Calibri</vt:lpstr>
      <vt:lpstr>Calibri Light</vt:lpstr>
      <vt:lpstr>Courier New</vt:lpstr>
      <vt:lpstr>Futura Book</vt:lpstr>
      <vt:lpstr>Futura Condensed BQ</vt:lpstr>
      <vt:lpstr>Gill Sans</vt:lpstr>
      <vt:lpstr>Lato</vt:lpstr>
      <vt:lpstr>Titillium Web</vt:lpstr>
      <vt:lpstr>Titillium Web ExtraLight</vt:lpstr>
      <vt:lpstr>Titillium Web Light</vt:lpstr>
      <vt:lpstr>Titillium Web SemiBold</vt:lpstr>
      <vt:lpstr>Thème Office</vt:lpstr>
      <vt:lpstr>1_Thème Office</vt:lpstr>
      <vt:lpstr>FORMATION couverture TH3</vt:lpstr>
      <vt:lpstr>FORMATION titre V</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Aline POLLMANN</dc:creator>
  <cp:lastModifiedBy>herve inial</cp:lastModifiedBy>
  <cp:revision>28</cp:revision>
  <dcterms:created xsi:type="dcterms:W3CDTF">2022-12-06T10:31:19Z</dcterms:created>
  <dcterms:modified xsi:type="dcterms:W3CDTF">2023-05-11T07:09:55Z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0x010100B7F7F53CDF0A6B47836810F9B7D968FA</vt:lpwstr>
  </property>
</Properties>
</file>